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sldIdLst>
    <p:sldId id="256" r:id="rId2"/>
    <p:sldId id="257" r:id="rId3"/>
    <p:sldId id="270" r:id="rId4"/>
    <p:sldId id="258" r:id="rId5"/>
    <p:sldId id="272" r:id="rId6"/>
    <p:sldId id="259" r:id="rId7"/>
    <p:sldId id="260" r:id="rId8"/>
    <p:sldId id="269" r:id="rId9"/>
    <p:sldId id="262" r:id="rId10"/>
    <p:sldId id="263" r:id="rId11"/>
    <p:sldId id="264" r:id="rId12"/>
    <p:sldId id="265" r:id="rId13"/>
    <p:sldId id="266" r:id="rId14"/>
    <p:sldId id="268" r:id="rId15"/>
    <p:sldId id="273" r:id="rId1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40" d="100"/>
          <a:sy n="40" d="100"/>
        </p:scale>
        <p:origin x="-720"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8" name="Title 7"/>
          <p:cNvSpPr>
            <a:spLocks noGrp="1"/>
          </p:cNvSpPr>
          <p:nvPr>
            <p:ph type="ctrTitle"/>
          </p:nvPr>
        </p:nvSpPr>
        <p:spPr>
          <a:xfrm>
            <a:off x="422030" y="1371600"/>
            <a:ext cx="8229600" cy="1828800"/>
          </a:xfrm>
        </p:spPr>
        <p:txBody>
          <a:bodyPr vert="horz" lIns="45720" tIns="0" rIns="45720" bIns="0" anchor="b">
            <a:normAutofit/>
            <a:scene3d>
              <a:camera prst="orthographicFront"/>
              <a:lightRig rig="soft" dir="t">
                <a:rot lat="0" lon="0" rev="17220000"/>
              </a:lightRig>
            </a:scene3d>
            <a:sp3d prstMaterial="softEdge">
              <a:bevelT w="38100" h="38100"/>
            </a:sp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en-US" smtClean="0"/>
              <a:t>Click to edit Master title style</a:t>
            </a:r>
            <a:endParaRPr kumimoji="0" lang="en-US"/>
          </a:p>
        </p:txBody>
      </p:sp>
      <p:sp>
        <p:nvSpPr>
          <p:cNvPr id="28" name="Date Placeholder 27"/>
          <p:cNvSpPr>
            <a:spLocks noGrp="1"/>
          </p:cNvSpPr>
          <p:nvPr>
            <p:ph type="dt" sz="half" idx="10"/>
          </p:nvPr>
        </p:nvSpPr>
        <p:spPr/>
        <p:txBody>
          <a:bodyPr/>
          <a:lstStyle/>
          <a:p>
            <a:fld id="{3D8ACF33-4052-4C8A-9B53-E148E84AF016}" type="datetimeFigureOut">
              <a:rPr lang="en-US" smtClean="0"/>
              <a:pPr/>
              <a:t>2/17/2009</a:t>
            </a:fld>
            <a:endParaRPr lang="en-US"/>
          </a:p>
        </p:txBody>
      </p:sp>
      <p:sp>
        <p:nvSpPr>
          <p:cNvPr id="17" name="Footer Placeholder 16"/>
          <p:cNvSpPr>
            <a:spLocks noGrp="1"/>
          </p:cNvSpPr>
          <p:nvPr>
            <p:ph type="ftr" sz="quarter" idx="11"/>
          </p:nvPr>
        </p:nvSpPr>
        <p:spPr/>
        <p:txBody>
          <a:bodyPr/>
          <a:lstStyle/>
          <a:p>
            <a:endParaRPr lang="en-US"/>
          </a:p>
        </p:txBody>
      </p:sp>
      <p:sp>
        <p:nvSpPr>
          <p:cNvPr id="29" name="Slide Number Placeholder 28"/>
          <p:cNvSpPr>
            <a:spLocks noGrp="1"/>
          </p:cNvSpPr>
          <p:nvPr>
            <p:ph type="sldNum" sz="quarter" idx="12"/>
          </p:nvPr>
        </p:nvSpPr>
        <p:spPr/>
        <p:txBody>
          <a:bodyPr/>
          <a:lstStyle/>
          <a:p>
            <a:fld id="{A181787B-C5B7-4081-A430-2B775826BBC1}" type="slidenum">
              <a:rPr lang="en-US" smtClean="0"/>
              <a:pPr/>
              <a:t>‹#›</a:t>
            </a:fld>
            <a:endParaRPr lang="en-US"/>
          </a:p>
        </p:txBody>
      </p:sp>
      <p:sp>
        <p:nvSpPr>
          <p:cNvPr id="9" name="Subtitle 8"/>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3D8ACF33-4052-4C8A-9B53-E148E84AF016}" type="datetimeFigureOut">
              <a:rPr lang="en-US" smtClean="0"/>
              <a:pPr/>
              <a:t>2/17/2009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181787B-C5B7-4081-A430-2B775826BBC1}"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3D8ACF33-4052-4C8A-9B53-E148E84AF016}" type="datetimeFigureOut">
              <a:rPr lang="en-US" smtClean="0"/>
              <a:pPr/>
              <a:t>2/17/2009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181787B-C5B7-4081-A430-2B775826BBC1}"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3D8ACF33-4052-4C8A-9B53-E148E84AF016}" type="datetimeFigureOut">
              <a:rPr lang="en-US" smtClean="0"/>
              <a:pPr/>
              <a:t>2/17/2009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181787B-C5B7-4081-A430-2B775826BBC1}"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3">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600200" y="609600"/>
            <a:ext cx="7086600" cy="1828800"/>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600200" y="2507786"/>
            <a:ext cx="7086600" cy="1509712"/>
          </a:xfrm>
        </p:spPr>
        <p:txBody>
          <a:bodyPr anchor="t"/>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3D8ACF33-4052-4C8A-9B53-E148E84AF016}" type="datetimeFigureOut">
              <a:rPr lang="en-US" smtClean="0"/>
              <a:pPr/>
              <a:t>2/17/2009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7924800" y="6416675"/>
            <a:ext cx="762000" cy="365125"/>
          </a:xfrm>
        </p:spPr>
        <p:txBody>
          <a:bodyPr/>
          <a:lstStyle/>
          <a:p>
            <a:fld id="{A181787B-C5B7-4081-A430-2B775826BBC1}"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3D8ACF33-4052-4C8A-9B53-E148E84AF016}" type="datetimeFigureOut">
              <a:rPr lang="en-US" smtClean="0"/>
              <a:pPr/>
              <a:t>2/17/2009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181787B-C5B7-4081-A430-2B775826BBC1}"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3D8ACF33-4052-4C8A-9B53-E148E84AF016}" type="datetimeFigureOut">
              <a:rPr lang="en-US" smtClean="0"/>
              <a:pPr/>
              <a:t>2/17/2009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181787B-C5B7-4081-A430-2B775826BBC1}"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3D8ACF33-4052-4C8A-9B53-E148E84AF016}" type="datetimeFigureOut">
              <a:rPr lang="en-US" smtClean="0"/>
              <a:pPr/>
              <a:t>2/17/2009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181787B-C5B7-4081-A430-2B775826BBC1}"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D8ACF33-4052-4C8A-9B53-E148E84AF016}" type="datetimeFigureOut">
              <a:rPr lang="en-US" smtClean="0"/>
              <a:pPr/>
              <a:t>2/17/2009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181787B-C5B7-4081-A430-2B775826BBC1}"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vert="horz" anchor="b">
            <a:normAutofit/>
            <a:sp3d prstMaterial="softEdge"/>
          </a:bodyPr>
          <a:lstStyle>
            <a:lvl1pPr algn="l">
              <a:buNone/>
              <a:defRPr sz="2200" b="0">
                <a:ln w="6350">
                  <a:noFill/>
                </a:ln>
                <a:solidFill>
                  <a:schemeClr val="accent1">
                    <a:tint val="73000"/>
                    <a:satMod val="180000"/>
                  </a:schemeClr>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3D8ACF33-4052-4C8A-9B53-E148E84AF016}" type="datetimeFigureOut">
              <a:rPr lang="en-US" smtClean="0"/>
              <a:pPr/>
              <a:t>2/17/2009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181787B-C5B7-4081-A430-2B775826BBC1}"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en-US" smtClean="0">
                <a:solidFill>
                  <a:schemeClr val="lt1"/>
                </a:solidFill>
                <a:latin typeface="+mn-lt"/>
                <a:ea typeface="+mn-ea"/>
                <a:cs typeface="+mn-cs"/>
              </a:rPr>
              <a:t>Click icon to add picture</a:t>
            </a:r>
            <a:endParaRPr kumimoji="0" lang="en-US" dirty="0">
              <a:solidFill>
                <a:schemeClr val="lt1"/>
              </a:solidFill>
              <a:latin typeface="+mn-lt"/>
              <a:ea typeface="+mn-ea"/>
              <a:cs typeface="+mn-cs"/>
            </a:endParaRPr>
          </a:p>
        </p:txBody>
      </p:sp>
      <p:sp>
        <p:nvSpPr>
          <p:cNvPr id="4" name="Text Placeholder 3"/>
          <p:cNvSpPr>
            <a:spLocks noGrp="1"/>
          </p:cNvSpPr>
          <p:nvPr>
            <p:ph type="body" sz="half" idx="2"/>
          </p:nvPr>
        </p:nvSpPr>
        <p:spPr>
          <a:xfrm>
            <a:off x="1828800" y="1166787"/>
            <a:ext cx="5486400" cy="530352"/>
          </a:xfrm>
        </p:spPr>
        <p:txBody>
          <a:bodyPr lIns="45720" tIns="45720" rIns="45720" anchor="t"/>
          <a:lstStyle>
            <a:lvl1pPr marL="0" indent="0" algn="ctr">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3D8ACF33-4052-4C8A-9B53-E148E84AF016}" type="datetimeFigureOut">
              <a:rPr lang="en-US" smtClean="0"/>
              <a:pPr/>
              <a:t>2/17/2009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181787B-C5B7-4081-A430-2B775826BBC1}"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8229600" cy="470916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457200" y="6416675"/>
            <a:ext cx="2133600" cy="365125"/>
          </a:xfrm>
          <a:prstGeom prst="rect">
            <a:avLst/>
          </a:prstGeom>
        </p:spPr>
        <p:txBody>
          <a:bodyPr vert="horz" anchor="b"/>
          <a:lstStyle>
            <a:lvl1pPr algn="l" eaLnBrk="1" latinLnBrk="0" hangingPunct="1">
              <a:defRPr kumimoji="0" sz="1200">
                <a:solidFill>
                  <a:schemeClr val="tx1">
                    <a:shade val="50000"/>
                  </a:schemeClr>
                </a:solidFill>
              </a:defRPr>
            </a:lvl1pPr>
          </a:lstStyle>
          <a:p>
            <a:fld id="{3D8ACF33-4052-4C8A-9B53-E148E84AF016}" type="datetimeFigureOut">
              <a:rPr lang="en-US" smtClean="0"/>
              <a:pPr/>
              <a:t>2/17/2009</a:t>
            </a:fld>
            <a:endParaRPr lang="en-US"/>
          </a:p>
        </p:txBody>
      </p:sp>
      <p:sp>
        <p:nvSpPr>
          <p:cNvPr id="3" name="Footer Placeholder 2"/>
          <p:cNvSpPr>
            <a:spLocks noGrp="1"/>
          </p:cNvSpPr>
          <p:nvPr>
            <p:ph type="ftr" sz="quarter" idx="3"/>
          </p:nvPr>
        </p:nvSpPr>
        <p:spPr>
          <a:xfrm>
            <a:off x="3124200" y="6416675"/>
            <a:ext cx="2895600" cy="365125"/>
          </a:xfrm>
          <a:prstGeom prst="rect">
            <a:avLst/>
          </a:prstGeom>
        </p:spPr>
        <p:txBody>
          <a:bodyPr vert="horz" anchor="b"/>
          <a:lstStyle>
            <a:lvl1pPr algn="ctr" eaLnBrk="1" latinLnBrk="0" hangingPunct="1">
              <a:defRPr kumimoji="0" sz="1200">
                <a:solidFill>
                  <a:schemeClr val="tx1">
                    <a:shade val="50000"/>
                  </a:schemeClr>
                </a:solidFill>
              </a:defRPr>
            </a:lvl1pPr>
          </a:lstStyle>
          <a:p>
            <a:endParaRPr lang="en-US"/>
          </a:p>
        </p:txBody>
      </p:sp>
      <p:sp>
        <p:nvSpPr>
          <p:cNvPr id="23" name="Slide Number Placeholder 22"/>
          <p:cNvSpPr>
            <a:spLocks noGrp="1"/>
          </p:cNvSpPr>
          <p:nvPr>
            <p:ph type="sldNum" sz="quarter" idx="4"/>
          </p:nvPr>
        </p:nvSpPr>
        <p:spPr>
          <a:xfrm>
            <a:off x="7924800" y="6416675"/>
            <a:ext cx="762000" cy="365125"/>
          </a:xfrm>
          <a:prstGeom prst="rect">
            <a:avLst/>
          </a:prstGeom>
        </p:spPr>
        <p:txBody>
          <a:bodyPr vert="horz" lIns="0" rIns="0" anchor="b"/>
          <a:lstStyle>
            <a:lvl1pPr algn="r" eaLnBrk="1" latinLnBrk="0" hangingPunct="1">
              <a:defRPr kumimoji="0" sz="1200">
                <a:solidFill>
                  <a:schemeClr val="tx1">
                    <a:shade val="50000"/>
                  </a:schemeClr>
                </a:solidFill>
              </a:defRPr>
            </a:lvl1pPr>
          </a:lstStyle>
          <a:p>
            <a:fld id="{A181787B-C5B7-4081-A430-2B775826BBC1}"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ctr" rtl="0"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48640" indent="-411480" algn="l" rtl="0"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l" rtl="0"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l" rtl="0"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l" rtl="0"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Child Labor</a:t>
            </a:r>
            <a:endParaRPr lang="en-US" dirty="0"/>
          </a:p>
        </p:txBody>
      </p:sp>
      <p:sp>
        <p:nvSpPr>
          <p:cNvPr id="3" name="Subtitle 2"/>
          <p:cNvSpPr>
            <a:spLocks noGrp="1"/>
          </p:cNvSpPr>
          <p:nvPr>
            <p:ph type="subTitle" idx="1"/>
          </p:nvPr>
        </p:nvSpPr>
        <p:spPr/>
        <p:txBody>
          <a:bodyPr/>
          <a:lstStyle/>
          <a:p>
            <a:r>
              <a:rPr lang="en-US" dirty="0" smtClean="0"/>
              <a:t>Global Awareness and Activism</a:t>
            </a: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Manufacturing</a:t>
            </a:r>
            <a:r>
              <a:rPr lang="en-US" dirty="0" smtClean="0"/>
              <a:t/>
            </a:r>
            <a:br>
              <a:rPr lang="en-US" dirty="0" smtClean="0"/>
            </a:b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About 15 million children are estimated to be directly involved in manufacturing goods for export, including:</a:t>
            </a:r>
          </a:p>
          <a:p>
            <a:r>
              <a:rPr lang="en-US" b="1" dirty="0" smtClean="0"/>
              <a:t>Carpets</a:t>
            </a:r>
            <a:r>
              <a:rPr lang="en-US" dirty="0" smtClean="0"/>
              <a:t> from India, Pakistan, Egypt </a:t>
            </a:r>
          </a:p>
          <a:p>
            <a:r>
              <a:rPr lang="en-US" b="1" dirty="0" smtClean="0"/>
              <a:t>Clothing</a:t>
            </a:r>
            <a:r>
              <a:rPr lang="en-US" dirty="0" smtClean="0"/>
              <a:t> sewn in Bangladesh; </a:t>
            </a:r>
            <a:r>
              <a:rPr lang="en-US" b="1" dirty="0" smtClean="0"/>
              <a:t>footwear</a:t>
            </a:r>
            <a:r>
              <a:rPr lang="en-US" dirty="0" smtClean="0"/>
              <a:t> made in India and the Philippines </a:t>
            </a:r>
          </a:p>
          <a:p>
            <a:r>
              <a:rPr lang="en-US" b="1" dirty="0" smtClean="0"/>
              <a:t>Soccer balls</a:t>
            </a:r>
            <a:r>
              <a:rPr lang="en-US" dirty="0" smtClean="0"/>
              <a:t> sewn in Pakistan </a:t>
            </a:r>
          </a:p>
          <a:p>
            <a:r>
              <a:rPr lang="en-US" b="1" dirty="0" smtClean="0"/>
              <a:t>Glass and bricks</a:t>
            </a:r>
            <a:r>
              <a:rPr lang="en-US" dirty="0" smtClean="0"/>
              <a:t> made in India </a:t>
            </a:r>
          </a:p>
          <a:p>
            <a:r>
              <a:rPr lang="en-US" b="1" dirty="0" smtClean="0"/>
              <a:t>Fireworks</a:t>
            </a:r>
            <a:r>
              <a:rPr lang="en-US" dirty="0" smtClean="0"/>
              <a:t> made in China, the Dominican Republic, El Salvador, Guatemala, India, and Peru </a:t>
            </a:r>
          </a:p>
          <a:p>
            <a:r>
              <a:rPr lang="en-US" b="1" dirty="0" smtClean="0"/>
              <a:t>Surgical instruments</a:t>
            </a:r>
            <a:r>
              <a:rPr lang="en-US" dirty="0" smtClean="0"/>
              <a:t> made in Pakistan </a:t>
            </a:r>
          </a:p>
          <a:p>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Mining and Quarrying</a:t>
            </a:r>
            <a:br>
              <a:rPr lang="en-US" b="1" dirty="0" smtClean="0"/>
            </a:br>
            <a:endParaRPr lang="en-US" dirty="0"/>
          </a:p>
        </p:txBody>
      </p:sp>
      <p:sp>
        <p:nvSpPr>
          <p:cNvPr id="3" name="Content Placeholder 2"/>
          <p:cNvSpPr>
            <a:spLocks noGrp="1"/>
          </p:cNvSpPr>
          <p:nvPr>
            <p:ph idx="1"/>
          </p:nvPr>
        </p:nvSpPr>
        <p:spPr/>
        <p:txBody>
          <a:bodyPr>
            <a:normAutofit fontScale="92500" lnSpcReduction="20000"/>
          </a:bodyPr>
          <a:lstStyle/>
          <a:p>
            <a:pPr>
              <a:buNone/>
            </a:pPr>
            <a:r>
              <a:rPr lang="en-US" dirty="0" smtClean="0"/>
              <a:t>Child laborers suffer extremely high illness and injury rates in underground mines, opencast mines, and quarries. Children as young as 6 or 7 years old break up rocks, and wash, sieve, and carry ore. Nine-year-olds work underground setting explosives and carrying loads. Children work in a range of mining operations, including:</a:t>
            </a:r>
          </a:p>
          <a:p>
            <a:r>
              <a:rPr lang="en-US" b="1" dirty="0" smtClean="0"/>
              <a:t>Gold</a:t>
            </a:r>
            <a:r>
              <a:rPr lang="en-US" dirty="0" smtClean="0"/>
              <a:t> in Colombia </a:t>
            </a:r>
          </a:p>
          <a:p>
            <a:r>
              <a:rPr lang="en-US" b="1" dirty="0" smtClean="0"/>
              <a:t>Charcoal</a:t>
            </a:r>
            <a:r>
              <a:rPr lang="en-US" dirty="0" smtClean="0"/>
              <a:t> in Brazil and El Salvador </a:t>
            </a:r>
          </a:p>
          <a:p>
            <a:r>
              <a:rPr lang="en-US" b="1" dirty="0" smtClean="0"/>
              <a:t>Chrome </a:t>
            </a:r>
            <a:r>
              <a:rPr lang="en-US" dirty="0" smtClean="0"/>
              <a:t>in Zimbabwe </a:t>
            </a:r>
          </a:p>
          <a:p>
            <a:r>
              <a:rPr lang="en-US" b="1" dirty="0" smtClean="0"/>
              <a:t>Diamonds</a:t>
            </a:r>
            <a:r>
              <a:rPr lang="en-US" dirty="0" smtClean="0"/>
              <a:t> in Cote d’Ivoire </a:t>
            </a:r>
          </a:p>
          <a:p>
            <a:r>
              <a:rPr lang="en-US" b="1" dirty="0" smtClean="0"/>
              <a:t>Emeralds</a:t>
            </a:r>
            <a:r>
              <a:rPr lang="en-US" dirty="0" smtClean="0"/>
              <a:t> in Colombia </a:t>
            </a:r>
          </a:p>
          <a:p>
            <a:r>
              <a:rPr lang="en-US" b="1" dirty="0" smtClean="0"/>
              <a:t>Coal</a:t>
            </a:r>
            <a:r>
              <a:rPr lang="en-US" dirty="0" smtClean="0"/>
              <a:t> in Mongolia </a:t>
            </a:r>
          </a:p>
          <a:p>
            <a:endParaRPr 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Domestic Service</a:t>
            </a:r>
            <a:br>
              <a:rPr lang="en-US" b="1" dirty="0" smtClean="0"/>
            </a:br>
            <a:endParaRPr lang="en-US" dirty="0"/>
          </a:p>
        </p:txBody>
      </p:sp>
      <p:sp>
        <p:nvSpPr>
          <p:cNvPr id="3" name="Content Placeholder 2"/>
          <p:cNvSpPr>
            <a:spLocks noGrp="1"/>
          </p:cNvSpPr>
          <p:nvPr>
            <p:ph idx="1"/>
          </p:nvPr>
        </p:nvSpPr>
        <p:spPr/>
        <p:txBody>
          <a:bodyPr>
            <a:normAutofit/>
          </a:bodyPr>
          <a:lstStyle/>
          <a:p>
            <a:r>
              <a:rPr lang="en-US" dirty="0" smtClean="0"/>
              <a:t>Many children, especially girls, work in domestic service, sometimes starting as young as 5 or 6. This type of child labor is linked to child trafficking. Domestic child laborers can be victims of physical, emotional, and sometimes sexual abuse.</a:t>
            </a:r>
          </a:p>
          <a:p>
            <a:endParaRPr lang="en-U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Hotels, Restaurants, and Retail</a:t>
            </a:r>
            <a:br>
              <a:rPr lang="en-US" b="1" dirty="0" smtClean="0"/>
            </a:br>
            <a:endParaRPr lang="en-US" dirty="0"/>
          </a:p>
        </p:txBody>
      </p:sp>
      <p:sp>
        <p:nvSpPr>
          <p:cNvPr id="3" name="Content Placeholder 2"/>
          <p:cNvSpPr>
            <a:spLocks noGrp="1"/>
          </p:cNvSpPr>
          <p:nvPr>
            <p:ph idx="1"/>
          </p:nvPr>
        </p:nvSpPr>
        <p:spPr/>
        <p:txBody>
          <a:bodyPr>
            <a:normAutofit/>
          </a:bodyPr>
          <a:lstStyle/>
          <a:p>
            <a:r>
              <a:rPr lang="en-US" dirty="0" smtClean="0"/>
              <a:t>Some of the work of young people in this sector is considered legitimate, but there are indications of considerable abuse. Low pay is the norm, and in some tourist areas, children’s work in hotels and restaurants is linked to prostitution. In at least one example, child hotel workers received such low pay that they had to take out loans from their employers; the terms of the interest and repayment often led to debt bondage.</a:t>
            </a:r>
          </a:p>
          <a:p>
            <a:endParaRPr lang="en-U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3600" b="1" dirty="0" smtClean="0"/>
              <a:t>“Unconditional Worst Forms” of Child Labor</a:t>
            </a:r>
            <a:r>
              <a:rPr lang="en-US" b="1" dirty="0" smtClean="0"/>
              <a:t/>
            </a:r>
            <a:br>
              <a:rPr lang="en-US" b="1" dirty="0" smtClean="0"/>
            </a:br>
            <a:endParaRPr lang="en-US" dirty="0"/>
          </a:p>
        </p:txBody>
      </p:sp>
      <p:sp>
        <p:nvSpPr>
          <p:cNvPr id="3" name="Content Placeholder 2"/>
          <p:cNvSpPr>
            <a:spLocks noGrp="1"/>
          </p:cNvSpPr>
          <p:nvPr>
            <p:ph idx="1"/>
          </p:nvPr>
        </p:nvSpPr>
        <p:spPr/>
        <p:txBody>
          <a:bodyPr>
            <a:normAutofit/>
          </a:bodyPr>
          <a:lstStyle/>
          <a:p>
            <a:r>
              <a:rPr lang="en-US" dirty="0" smtClean="0"/>
              <a:t>8.4 million children are involved in work that, under any circumstance, is considered unacceptable for children, including the sale and trafficking of children into debt bondage, serfdom, and forced labor. It includes the forced recruitment of children for armed conflict, commercial sexual exploitation, and illicit activities, such as producing and trafficking drugs.</a:t>
            </a:r>
          </a:p>
          <a:p>
            <a:endParaRPr lang="en-US"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Websites:</a:t>
            </a:r>
            <a:br>
              <a:rPr lang="en-US" dirty="0" smtClean="0"/>
            </a:br>
            <a:endParaRPr lang="en-US" dirty="0"/>
          </a:p>
        </p:txBody>
      </p:sp>
      <p:sp>
        <p:nvSpPr>
          <p:cNvPr id="3" name="Content Placeholder 2"/>
          <p:cNvSpPr>
            <a:spLocks noGrp="1"/>
          </p:cNvSpPr>
          <p:nvPr>
            <p:ph idx="1"/>
          </p:nvPr>
        </p:nvSpPr>
        <p:spPr/>
        <p:txBody>
          <a:bodyPr/>
          <a:lstStyle/>
          <a:p>
            <a:r>
              <a:rPr lang="en-US" dirty="0" smtClean="0"/>
              <a:t>http://www.continuetolearn.uiowa.edu/laborctr/child_labor/about/what_is_child_labor.html</a:t>
            </a:r>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is Child Labor?</a:t>
            </a:r>
            <a:endParaRPr lang="en-US" dirty="0"/>
          </a:p>
        </p:txBody>
      </p:sp>
      <p:sp>
        <p:nvSpPr>
          <p:cNvPr id="3" name="Content Placeholder 2"/>
          <p:cNvSpPr>
            <a:spLocks noGrp="1"/>
          </p:cNvSpPr>
          <p:nvPr>
            <p:ph idx="1"/>
          </p:nvPr>
        </p:nvSpPr>
        <p:spPr/>
        <p:txBody>
          <a:bodyPr>
            <a:normAutofit/>
          </a:bodyPr>
          <a:lstStyle/>
          <a:p>
            <a:pPr>
              <a:buFont typeface="Wingdings" pitchFamily="2" charset="2"/>
              <a:buChar char="§"/>
            </a:pPr>
            <a:r>
              <a:rPr lang="en-US" dirty="0" smtClean="0"/>
              <a:t>Child labor is work that harms children or keeps them from attending school. </a:t>
            </a:r>
          </a:p>
          <a:p>
            <a:pPr>
              <a:buNone/>
            </a:pPr>
            <a:endParaRPr lang="en-US" dirty="0"/>
          </a:p>
          <a:p>
            <a:pPr>
              <a:buFont typeface="Wingdings" pitchFamily="2" charset="2"/>
              <a:buChar char="§"/>
            </a:pPr>
            <a:r>
              <a:rPr lang="en-US" dirty="0" smtClean="0"/>
              <a:t>Around the world and in the U. S., growing gaps between rich and poor in recent decades have forced millions of young children out of school and into work.</a:t>
            </a:r>
            <a:endParaRPr lang="en-US" dirty="0"/>
          </a:p>
        </p:txBody>
      </p:sp>
      <p:sp>
        <p:nvSpPr>
          <p:cNvPr id="4" name="Rectangle 3"/>
          <p:cNvSpPr/>
          <p:nvPr/>
        </p:nvSpPr>
        <p:spPr>
          <a:xfrm>
            <a:off x="609600" y="1600200"/>
            <a:ext cx="6248400" cy="523220"/>
          </a:xfrm>
          <a:prstGeom prst="rect">
            <a:avLst/>
          </a:prstGeom>
        </p:spPr>
        <p:txBody>
          <a:bodyPr wrap="square">
            <a:spAutoFit/>
          </a:bodyPr>
          <a:lstStyle/>
          <a:p>
            <a:r>
              <a:rPr lang="en-US" sz="2800" dirty="0" smtClean="0"/>
              <a:t>. </a:t>
            </a:r>
            <a:endParaRPr lang="en-US" sz="2800"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Picture 8" descr="http://www.un.org/av/photo/153445.jpg"/>
          <p:cNvPicPr>
            <a:picLocks noGrp="1" noChangeAspect="1" noChangeArrowheads="1"/>
          </p:cNvPicPr>
          <p:nvPr>
            <p:ph idx="1"/>
          </p:nvPr>
        </p:nvPicPr>
        <p:blipFill>
          <a:blip r:embed="rId2"/>
          <a:stretch>
            <a:fillRect/>
          </a:stretch>
        </p:blipFill>
        <p:spPr bwMode="auto">
          <a:xfrm>
            <a:off x="2993471" y="1600200"/>
            <a:ext cx="3157057" cy="4708525"/>
          </a:xfrm>
          <a:prstGeom prst="rect">
            <a:avLst/>
          </a:prstGeom>
          <a:noFill/>
          <a:ln w="9525">
            <a:solidFill>
              <a:schemeClr val="tx1"/>
            </a:solidFill>
            <a:miter lim="800000"/>
            <a:headEnd/>
            <a:tailEnd/>
          </a:ln>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is Child Labor?</a:t>
            </a:r>
            <a:endParaRPr lang="en-US" dirty="0"/>
          </a:p>
        </p:txBody>
      </p:sp>
      <p:sp>
        <p:nvSpPr>
          <p:cNvPr id="3" name="Content Placeholder 2"/>
          <p:cNvSpPr>
            <a:spLocks noGrp="1"/>
          </p:cNvSpPr>
          <p:nvPr>
            <p:ph idx="1"/>
          </p:nvPr>
        </p:nvSpPr>
        <p:spPr/>
        <p:txBody>
          <a:bodyPr/>
          <a:lstStyle/>
          <a:p>
            <a:pPr>
              <a:buFont typeface="Wingdings" pitchFamily="2" charset="2"/>
              <a:buChar char="§"/>
            </a:pPr>
            <a:r>
              <a:rPr lang="en-US" dirty="0" smtClean="0"/>
              <a:t>The International Labor Organization estimates that 246 million children between the ages of 5 and 17 currently work under conditions that are considered illegal, hazardous, or extremely exploitative. </a:t>
            </a:r>
          </a:p>
          <a:p>
            <a:pPr>
              <a:buFont typeface="Wingdings" pitchFamily="2" charset="2"/>
              <a:buChar char="§"/>
            </a:pPr>
            <a:r>
              <a:rPr lang="en-US" dirty="0" smtClean="0"/>
              <a:t>Underage children work at all sorts of jobs around the world, usually because they and their families are extremely poor. </a:t>
            </a:r>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1026"/>
          <p:cNvSpPr>
            <a:spLocks noChangeArrowheads="1"/>
          </p:cNvSpPr>
          <p:nvPr/>
        </p:nvSpPr>
        <p:spPr bwMode="auto">
          <a:xfrm>
            <a:off x="0" y="762000"/>
            <a:ext cx="9144000" cy="6096000"/>
          </a:xfrm>
          <a:prstGeom prst="rect">
            <a:avLst/>
          </a:prstGeom>
          <a:solidFill>
            <a:srgbClr val="000066"/>
          </a:solidFill>
          <a:ln w="9525">
            <a:noFill/>
            <a:miter lim="800000"/>
            <a:headEnd/>
            <a:tailEnd/>
          </a:ln>
          <a:effectLst/>
        </p:spPr>
        <p:txBody>
          <a:bodyPr wrap="none" anchor="ctr"/>
          <a:lstStyle/>
          <a:p>
            <a:endParaRPr lang="en-US"/>
          </a:p>
        </p:txBody>
      </p:sp>
      <p:sp>
        <p:nvSpPr>
          <p:cNvPr id="44035" name="Rectangle 1027"/>
          <p:cNvSpPr>
            <a:spLocks noChangeArrowheads="1"/>
          </p:cNvSpPr>
          <p:nvPr/>
        </p:nvSpPr>
        <p:spPr bwMode="auto">
          <a:xfrm>
            <a:off x="0" y="0"/>
            <a:ext cx="228600" cy="6858000"/>
          </a:xfrm>
          <a:prstGeom prst="rect">
            <a:avLst/>
          </a:prstGeom>
          <a:solidFill>
            <a:srgbClr val="FFCC00"/>
          </a:solidFill>
          <a:ln w="9525">
            <a:noFill/>
            <a:miter lim="800000"/>
            <a:headEnd/>
            <a:tailEnd/>
          </a:ln>
          <a:effectLst/>
        </p:spPr>
        <p:txBody>
          <a:bodyPr wrap="none" anchor="ctr"/>
          <a:lstStyle/>
          <a:p>
            <a:endParaRPr lang="en-US"/>
          </a:p>
        </p:txBody>
      </p:sp>
      <p:sp>
        <p:nvSpPr>
          <p:cNvPr id="44036" name="Rectangle 1028"/>
          <p:cNvSpPr>
            <a:spLocks noChangeArrowheads="1"/>
          </p:cNvSpPr>
          <p:nvPr/>
        </p:nvSpPr>
        <p:spPr bwMode="auto">
          <a:xfrm>
            <a:off x="228600" y="0"/>
            <a:ext cx="8915400" cy="762000"/>
          </a:xfrm>
          <a:prstGeom prst="rect">
            <a:avLst/>
          </a:prstGeom>
          <a:solidFill>
            <a:srgbClr val="FFCC00"/>
          </a:solidFill>
          <a:ln w="9525">
            <a:noFill/>
            <a:miter lim="800000"/>
            <a:headEnd/>
            <a:tailEnd/>
          </a:ln>
          <a:effectLst/>
        </p:spPr>
        <p:txBody>
          <a:bodyPr wrap="none" anchor="ctr"/>
          <a:lstStyle/>
          <a:p>
            <a:endParaRPr lang="en-US"/>
          </a:p>
        </p:txBody>
      </p:sp>
      <p:pic>
        <p:nvPicPr>
          <p:cNvPr id="44037" name="Picture 1029" descr="a UN/ILO initiative"/>
          <p:cNvPicPr>
            <a:picLocks noChangeAspect="1" noChangeArrowheads="1"/>
          </p:cNvPicPr>
          <p:nvPr/>
        </p:nvPicPr>
        <p:blipFill>
          <a:blip r:embed="rId2"/>
          <a:srcRect/>
          <a:stretch>
            <a:fillRect/>
          </a:stretch>
        </p:blipFill>
        <p:spPr bwMode="auto">
          <a:xfrm>
            <a:off x="1371600" y="228600"/>
            <a:ext cx="6858000" cy="395288"/>
          </a:xfrm>
          <a:prstGeom prst="rect">
            <a:avLst/>
          </a:prstGeom>
          <a:noFill/>
          <a:ln w="9525">
            <a:solidFill>
              <a:schemeClr val="tx1"/>
            </a:solidFill>
            <a:miter lim="800000"/>
            <a:headEnd/>
            <a:tailEnd/>
          </a:ln>
        </p:spPr>
      </p:pic>
      <p:sp>
        <p:nvSpPr>
          <p:cNvPr id="44038" name="Rectangle 1030"/>
          <p:cNvSpPr>
            <a:spLocks noChangeArrowheads="1"/>
          </p:cNvSpPr>
          <p:nvPr/>
        </p:nvSpPr>
        <p:spPr bwMode="auto">
          <a:xfrm>
            <a:off x="304800" y="228600"/>
            <a:ext cx="914400" cy="381000"/>
          </a:xfrm>
          <a:prstGeom prst="rect">
            <a:avLst/>
          </a:prstGeom>
          <a:solidFill>
            <a:srgbClr val="000099"/>
          </a:solidFill>
          <a:ln w="9525">
            <a:solidFill>
              <a:schemeClr val="tx1"/>
            </a:solidFill>
            <a:miter lim="800000"/>
            <a:headEnd/>
            <a:tailEnd/>
          </a:ln>
          <a:effectLst/>
        </p:spPr>
        <p:txBody>
          <a:bodyPr wrap="none" anchor="ctr"/>
          <a:lstStyle/>
          <a:p>
            <a:pPr algn="ctr"/>
            <a:r>
              <a:rPr lang="fr-CH" sz="1800">
                <a:solidFill>
                  <a:srgbClr val="FFCC00"/>
                </a:solidFill>
              </a:rPr>
              <a:t>IPEC</a:t>
            </a:r>
            <a:endParaRPr lang="en-GB" sz="1800">
              <a:solidFill>
                <a:srgbClr val="FFCC00"/>
              </a:solidFill>
            </a:endParaRPr>
          </a:p>
        </p:txBody>
      </p:sp>
      <p:pic>
        <p:nvPicPr>
          <p:cNvPr id="44039" name="Picture 1031" descr="neg-cop4"/>
          <p:cNvPicPr>
            <a:picLocks noChangeAspect="1" noChangeArrowheads="1"/>
          </p:cNvPicPr>
          <p:nvPr/>
        </p:nvPicPr>
        <p:blipFill>
          <a:blip r:embed="rId3"/>
          <a:srcRect/>
          <a:stretch>
            <a:fillRect/>
          </a:stretch>
        </p:blipFill>
        <p:spPr bwMode="auto">
          <a:xfrm>
            <a:off x="533400" y="1143000"/>
            <a:ext cx="8305800" cy="5257800"/>
          </a:xfrm>
          <a:prstGeom prst="rect">
            <a:avLst/>
          </a:prstGeom>
          <a:noFill/>
          <a:ln w="9525">
            <a:solidFill>
              <a:schemeClr val="tx1"/>
            </a:solidFill>
            <a:miter lim="800000"/>
            <a:headEnd/>
            <a:tailEnd/>
          </a:ln>
        </p:spPr>
      </p:pic>
      <p:sp>
        <p:nvSpPr>
          <p:cNvPr id="44040" name="Rectangle 1032"/>
          <p:cNvSpPr>
            <a:spLocks noChangeArrowheads="1"/>
          </p:cNvSpPr>
          <p:nvPr/>
        </p:nvSpPr>
        <p:spPr bwMode="auto">
          <a:xfrm>
            <a:off x="914400" y="1295400"/>
            <a:ext cx="4267200" cy="914400"/>
          </a:xfrm>
          <a:prstGeom prst="rect">
            <a:avLst/>
          </a:prstGeom>
          <a:solidFill>
            <a:srgbClr val="333399"/>
          </a:solidFill>
          <a:ln w="9525">
            <a:solidFill>
              <a:schemeClr val="tx1"/>
            </a:solidFill>
            <a:miter lim="800000"/>
            <a:headEnd/>
            <a:tailEnd/>
          </a:ln>
          <a:effectLst>
            <a:outerShdw dist="53882" dir="8100000" algn="ctr" rotWithShape="0">
              <a:srgbClr val="FF3300"/>
            </a:outerShdw>
          </a:effectLst>
        </p:spPr>
        <p:txBody>
          <a:bodyPr wrap="none" anchor="ctr"/>
          <a:lstStyle/>
          <a:p>
            <a:pPr algn="ctr"/>
            <a:r>
              <a:rPr lang="fr-CH" sz="2800" b="1" dirty="0">
                <a:solidFill>
                  <a:srgbClr val="FFFF00"/>
                </a:solidFill>
                <a:effectLst>
                  <a:outerShdw blurRad="38100" dist="38100" dir="2700000" algn="tl">
                    <a:srgbClr val="000000"/>
                  </a:outerShdw>
                </a:effectLst>
              </a:rPr>
              <a:t>Child labour </a:t>
            </a:r>
            <a:r>
              <a:rPr lang="fr-CH" sz="2800" b="1" dirty="0" err="1">
                <a:solidFill>
                  <a:srgbClr val="FFFF00"/>
                </a:solidFill>
                <a:effectLst>
                  <a:outerShdw blurRad="38100" dist="38100" dir="2700000" algn="tl">
                    <a:srgbClr val="000000"/>
                  </a:outerShdw>
                </a:effectLst>
              </a:rPr>
              <a:t>is</a:t>
            </a:r>
            <a:r>
              <a:rPr lang="fr-CH" sz="2800" b="1" dirty="0">
                <a:solidFill>
                  <a:srgbClr val="FFFF00"/>
                </a:solidFill>
                <a:effectLst>
                  <a:outerShdw blurRad="38100" dist="38100" dir="2700000" algn="tl">
                    <a:srgbClr val="000000"/>
                  </a:outerShdw>
                </a:effectLst>
              </a:rPr>
              <a:t> a </a:t>
            </a:r>
            <a:r>
              <a:rPr lang="fr-CH" sz="2800" b="1" dirty="0" err="1">
                <a:solidFill>
                  <a:srgbClr val="FFFF00"/>
                </a:solidFill>
                <a:effectLst>
                  <a:outerShdw blurRad="38100" dist="38100" dir="2700000" algn="tl">
                    <a:srgbClr val="000000"/>
                  </a:outerShdw>
                </a:effectLst>
              </a:rPr>
              <a:t>problem</a:t>
            </a:r>
            <a:endParaRPr lang="en-GB" sz="2800" b="1" dirty="0">
              <a:solidFill>
                <a:srgbClr val="FFFF00"/>
              </a:solidFill>
              <a:effectLst>
                <a:outerShdw blurRad="38100" dist="38100" dir="2700000" algn="tl">
                  <a:srgbClr val="000000"/>
                </a:outerShdw>
              </a:effectLst>
            </a:endParaRPr>
          </a:p>
        </p:txBody>
      </p:sp>
      <p:sp>
        <p:nvSpPr>
          <p:cNvPr id="44041" name="Line 1033"/>
          <p:cNvSpPr>
            <a:spLocks noChangeShapeType="1"/>
          </p:cNvSpPr>
          <p:nvPr/>
        </p:nvSpPr>
        <p:spPr bwMode="auto">
          <a:xfrm>
            <a:off x="457200" y="914400"/>
            <a:ext cx="8382000" cy="0"/>
          </a:xfrm>
          <a:prstGeom prst="line">
            <a:avLst/>
          </a:prstGeom>
          <a:noFill/>
          <a:ln w="9525">
            <a:solidFill>
              <a:schemeClr val="bg1"/>
            </a:solidFill>
            <a:round/>
            <a:headEnd/>
            <a:tailEnd/>
          </a:ln>
          <a:effectLst/>
        </p:spPr>
        <p:txBody>
          <a:bodyPr/>
          <a:lstStyle/>
          <a:p>
            <a:endParaRPr lang="en-US"/>
          </a:p>
        </p:txBody>
      </p:sp>
      <p:sp>
        <p:nvSpPr>
          <p:cNvPr id="44042" name="Line 1034"/>
          <p:cNvSpPr>
            <a:spLocks noChangeShapeType="1"/>
          </p:cNvSpPr>
          <p:nvPr/>
        </p:nvSpPr>
        <p:spPr bwMode="auto">
          <a:xfrm>
            <a:off x="533400" y="6629400"/>
            <a:ext cx="8382000" cy="0"/>
          </a:xfrm>
          <a:prstGeom prst="line">
            <a:avLst/>
          </a:prstGeom>
          <a:noFill/>
          <a:ln w="9525">
            <a:solidFill>
              <a:schemeClr val="bg1"/>
            </a:solidFill>
            <a:round/>
            <a:headEnd/>
            <a:tailEnd/>
          </a:ln>
          <a:effectLst/>
        </p:spPr>
        <p:txBody>
          <a:bodyPr/>
          <a:lstStyle/>
          <a:p>
            <a:endParaRPr lang="en-US"/>
          </a:p>
        </p:txBody>
      </p:sp>
      <p:sp>
        <p:nvSpPr>
          <p:cNvPr id="44043" name="Oval 1035"/>
          <p:cNvSpPr>
            <a:spLocks noChangeArrowheads="1"/>
          </p:cNvSpPr>
          <p:nvPr/>
        </p:nvSpPr>
        <p:spPr bwMode="auto">
          <a:xfrm>
            <a:off x="7620000" y="5867400"/>
            <a:ext cx="457200" cy="304800"/>
          </a:xfrm>
          <a:prstGeom prst="ellipse">
            <a:avLst/>
          </a:prstGeom>
          <a:solidFill>
            <a:srgbClr val="CC3300"/>
          </a:solidFill>
          <a:ln w="9525">
            <a:solidFill>
              <a:schemeClr val="tx1"/>
            </a:solidFill>
            <a:round/>
            <a:headEnd/>
            <a:tailEnd/>
          </a:ln>
          <a:effectLst/>
        </p:spPr>
        <p:txBody>
          <a:bodyPr wrap="none" anchor="ctr"/>
          <a:lstStyle/>
          <a:p>
            <a:endParaRPr lang="en-US"/>
          </a:p>
        </p:txBody>
      </p:sp>
      <p:sp>
        <p:nvSpPr>
          <p:cNvPr id="44044" name="Oval 1036"/>
          <p:cNvSpPr>
            <a:spLocks noChangeArrowheads="1"/>
          </p:cNvSpPr>
          <p:nvPr/>
        </p:nvSpPr>
        <p:spPr bwMode="auto">
          <a:xfrm>
            <a:off x="7924800" y="5334000"/>
            <a:ext cx="457200" cy="304800"/>
          </a:xfrm>
          <a:prstGeom prst="ellipse">
            <a:avLst/>
          </a:prstGeom>
          <a:solidFill>
            <a:srgbClr val="FF0000"/>
          </a:solidFill>
          <a:ln w="9525">
            <a:solidFill>
              <a:schemeClr val="tx1"/>
            </a:solidFill>
            <a:round/>
            <a:headEnd/>
            <a:tailEnd/>
          </a:ln>
          <a:effectLst/>
        </p:spPr>
        <p:txBody>
          <a:bodyPr wrap="none" anchor="ctr"/>
          <a:lstStyle/>
          <a:p>
            <a:endParaRPr lang="en-US"/>
          </a:p>
        </p:txBody>
      </p:sp>
      <p:sp>
        <p:nvSpPr>
          <p:cNvPr id="44045" name="Oval 1037"/>
          <p:cNvSpPr>
            <a:spLocks noChangeArrowheads="1"/>
          </p:cNvSpPr>
          <p:nvPr/>
        </p:nvSpPr>
        <p:spPr bwMode="auto">
          <a:xfrm>
            <a:off x="8229600" y="5791200"/>
            <a:ext cx="457200" cy="304800"/>
          </a:xfrm>
          <a:prstGeom prst="ellipse">
            <a:avLst/>
          </a:prstGeom>
          <a:solidFill>
            <a:srgbClr val="CC3300"/>
          </a:solidFill>
          <a:ln w="9525">
            <a:solidFill>
              <a:schemeClr val="tx1"/>
            </a:solidFill>
            <a:round/>
            <a:headEnd/>
            <a:tailEnd/>
          </a:ln>
          <a:effectLst/>
        </p:spPr>
        <p:txBody>
          <a:bodyPr wrap="none" anchor="ctr"/>
          <a:lstStyle/>
          <a:p>
            <a:endParaRPr lang="en-US"/>
          </a:p>
        </p:txBody>
      </p:sp>
      <p:sp>
        <p:nvSpPr>
          <p:cNvPr id="44046" name="Rectangle 1038"/>
          <p:cNvSpPr>
            <a:spLocks noChangeArrowheads="1"/>
          </p:cNvSpPr>
          <p:nvPr/>
        </p:nvSpPr>
        <p:spPr bwMode="auto">
          <a:xfrm>
            <a:off x="1676400" y="2819400"/>
            <a:ext cx="2667000" cy="609600"/>
          </a:xfrm>
          <a:prstGeom prst="rect">
            <a:avLst/>
          </a:prstGeom>
          <a:solidFill>
            <a:schemeClr val="accent2"/>
          </a:solidFill>
          <a:ln w="9525">
            <a:solidFill>
              <a:schemeClr val="tx1"/>
            </a:solidFill>
            <a:miter lim="800000"/>
            <a:headEnd/>
            <a:tailEnd/>
          </a:ln>
          <a:effectLst>
            <a:outerShdw dist="53882" dir="8100000" algn="ctr" rotWithShape="0">
              <a:srgbClr val="FF3300"/>
            </a:outerShdw>
          </a:effectLst>
        </p:spPr>
        <p:txBody>
          <a:bodyPr wrap="none" anchor="ctr"/>
          <a:lstStyle/>
          <a:p>
            <a:pPr algn="ctr"/>
            <a:r>
              <a:rPr lang="fr-CH" sz="2000" b="1">
                <a:solidFill>
                  <a:srgbClr val="FFFF00"/>
                </a:solidFill>
                <a:effectLst>
                  <a:outerShdw blurRad="38100" dist="38100" dir="2700000" algn="tl">
                    <a:srgbClr val="000000"/>
                  </a:outerShdw>
                </a:effectLst>
              </a:rPr>
              <a:t>Because it jeopardizes</a:t>
            </a:r>
            <a:endParaRPr lang="en-GB" sz="2000" b="1">
              <a:solidFill>
                <a:srgbClr val="FFFF00"/>
              </a:solidFill>
              <a:effectLst>
                <a:outerShdw blurRad="38100" dist="38100" dir="2700000" algn="tl">
                  <a:srgbClr val="000000"/>
                </a:outerShdw>
              </a:effectLst>
            </a:endParaRPr>
          </a:p>
        </p:txBody>
      </p:sp>
      <p:sp>
        <p:nvSpPr>
          <p:cNvPr id="44047" name="Line 1039"/>
          <p:cNvSpPr>
            <a:spLocks noChangeShapeType="1"/>
          </p:cNvSpPr>
          <p:nvPr/>
        </p:nvSpPr>
        <p:spPr bwMode="auto">
          <a:xfrm>
            <a:off x="2971800" y="2362200"/>
            <a:ext cx="0" cy="457200"/>
          </a:xfrm>
          <a:prstGeom prst="line">
            <a:avLst/>
          </a:prstGeom>
          <a:noFill/>
          <a:ln w="38100">
            <a:solidFill>
              <a:srgbClr val="FF0000"/>
            </a:solidFill>
            <a:round/>
            <a:headEnd/>
            <a:tailEnd/>
          </a:ln>
          <a:effectLst/>
        </p:spPr>
        <p:txBody>
          <a:bodyPr/>
          <a:lstStyle/>
          <a:p>
            <a:endParaRPr lang="en-US"/>
          </a:p>
        </p:txBody>
      </p:sp>
      <p:sp>
        <p:nvSpPr>
          <p:cNvPr id="44048" name="Oval 1040"/>
          <p:cNvSpPr>
            <a:spLocks noChangeArrowheads="1"/>
          </p:cNvSpPr>
          <p:nvPr/>
        </p:nvSpPr>
        <p:spPr bwMode="auto">
          <a:xfrm>
            <a:off x="685800" y="3810000"/>
            <a:ext cx="1143000" cy="914400"/>
          </a:xfrm>
          <a:prstGeom prst="ellipse">
            <a:avLst/>
          </a:prstGeom>
          <a:solidFill>
            <a:srgbClr val="3333FF"/>
          </a:solidFill>
          <a:ln w="9525">
            <a:solidFill>
              <a:schemeClr val="tx1"/>
            </a:solidFill>
            <a:round/>
            <a:headEnd/>
            <a:tailEnd/>
          </a:ln>
          <a:effectLst/>
        </p:spPr>
        <p:txBody>
          <a:bodyPr wrap="none" anchor="ctr"/>
          <a:lstStyle/>
          <a:p>
            <a:pPr algn="ctr"/>
            <a:r>
              <a:rPr lang="fr-CH" sz="1800" b="1">
                <a:solidFill>
                  <a:schemeClr val="bg1"/>
                </a:solidFill>
                <a:effectLst>
                  <a:outerShdw blurRad="38100" dist="38100" dir="2700000" algn="tl">
                    <a:srgbClr val="000000"/>
                  </a:outerShdw>
                </a:effectLst>
              </a:rPr>
              <a:t>Health</a:t>
            </a:r>
            <a:endParaRPr lang="en-GB" sz="1800" b="1">
              <a:solidFill>
                <a:schemeClr val="bg1"/>
              </a:solidFill>
              <a:effectLst>
                <a:outerShdw blurRad="38100" dist="38100" dir="2700000" algn="tl">
                  <a:srgbClr val="000000"/>
                </a:outerShdw>
              </a:effectLst>
            </a:endParaRPr>
          </a:p>
        </p:txBody>
      </p:sp>
      <p:sp>
        <p:nvSpPr>
          <p:cNvPr id="44049" name="Oval 1041"/>
          <p:cNvSpPr>
            <a:spLocks noChangeArrowheads="1"/>
          </p:cNvSpPr>
          <p:nvPr/>
        </p:nvSpPr>
        <p:spPr bwMode="auto">
          <a:xfrm>
            <a:off x="1371600" y="5029200"/>
            <a:ext cx="1143000" cy="914400"/>
          </a:xfrm>
          <a:prstGeom prst="ellipse">
            <a:avLst/>
          </a:prstGeom>
          <a:solidFill>
            <a:srgbClr val="3333FF"/>
          </a:solidFill>
          <a:ln w="9525">
            <a:solidFill>
              <a:schemeClr val="tx1"/>
            </a:solidFill>
            <a:round/>
            <a:headEnd/>
            <a:tailEnd/>
          </a:ln>
          <a:effectLst/>
        </p:spPr>
        <p:txBody>
          <a:bodyPr wrap="none" anchor="ctr"/>
          <a:lstStyle/>
          <a:p>
            <a:pPr algn="ctr"/>
            <a:r>
              <a:rPr lang="fr-CH" sz="1800" b="1">
                <a:solidFill>
                  <a:schemeClr val="bg1"/>
                </a:solidFill>
                <a:effectLst>
                  <a:outerShdw blurRad="38100" dist="38100" dir="2700000" algn="tl">
                    <a:srgbClr val="000000"/>
                  </a:outerShdw>
                </a:effectLst>
              </a:rPr>
              <a:t>Human</a:t>
            </a:r>
          </a:p>
          <a:p>
            <a:pPr algn="ctr"/>
            <a:r>
              <a:rPr lang="fr-CH" sz="1800" b="1">
                <a:solidFill>
                  <a:schemeClr val="bg1"/>
                </a:solidFill>
                <a:effectLst>
                  <a:outerShdw blurRad="38100" dist="38100" dir="2700000" algn="tl">
                    <a:srgbClr val="000000"/>
                  </a:outerShdw>
                </a:effectLst>
              </a:rPr>
              <a:t>rights</a:t>
            </a:r>
            <a:endParaRPr lang="en-GB" sz="1800" b="1">
              <a:solidFill>
                <a:schemeClr val="bg1"/>
              </a:solidFill>
              <a:effectLst>
                <a:outerShdw blurRad="38100" dist="38100" dir="2700000" algn="tl">
                  <a:srgbClr val="000000"/>
                </a:outerShdw>
              </a:effectLst>
            </a:endParaRPr>
          </a:p>
        </p:txBody>
      </p:sp>
      <p:sp>
        <p:nvSpPr>
          <p:cNvPr id="44050" name="Oval 1042"/>
          <p:cNvSpPr>
            <a:spLocks noChangeArrowheads="1"/>
          </p:cNvSpPr>
          <p:nvPr/>
        </p:nvSpPr>
        <p:spPr bwMode="auto">
          <a:xfrm>
            <a:off x="3352800" y="4953000"/>
            <a:ext cx="1600200" cy="914400"/>
          </a:xfrm>
          <a:prstGeom prst="ellipse">
            <a:avLst/>
          </a:prstGeom>
          <a:solidFill>
            <a:srgbClr val="3333FF"/>
          </a:solidFill>
          <a:ln w="9525">
            <a:solidFill>
              <a:schemeClr val="tx1"/>
            </a:solidFill>
            <a:round/>
            <a:headEnd/>
            <a:tailEnd/>
          </a:ln>
          <a:effectLst/>
        </p:spPr>
        <p:txBody>
          <a:bodyPr wrap="none" anchor="ctr"/>
          <a:lstStyle/>
          <a:p>
            <a:pPr algn="ctr"/>
            <a:r>
              <a:rPr lang="fr-CH" sz="1800" b="1">
                <a:solidFill>
                  <a:schemeClr val="bg1"/>
                </a:solidFill>
                <a:effectLst>
                  <a:outerShdw blurRad="38100" dist="38100" dir="2700000" algn="tl">
                    <a:srgbClr val="000000"/>
                  </a:outerShdw>
                </a:effectLst>
              </a:rPr>
              <a:t>Future</a:t>
            </a:r>
            <a:endParaRPr lang="en-GB" sz="1800" b="1">
              <a:solidFill>
                <a:schemeClr val="bg1"/>
              </a:solidFill>
              <a:effectLst>
                <a:outerShdw blurRad="38100" dist="38100" dir="2700000" algn="tl">
                  <a:srgbClr val="000000"/>
                </a:outerShdw>
              </a:effectLst>
            </a:endParaRPr>
          </a:p>
        </p:txBody>
      </p:sp>
      <p:sp>
        <p:nvSpPr>
          <p:cNvPr id="44051" name="Oval 1043"/>
          <p:cNvSpPr>
            <a:spLocks noChangeArrowheads="1"/>
          </p:cNvSpPr>
          <p:nvPr/>
        </p:nvSpPr>
        <p:spPr bwMode="auto">
          <a:xfrm>
            <a:off x="2286000" y="3886200"/>
            <a:ext cx="1371600" cy="914400"/>
          </a:xfrm>
          <a:prstGeom prst="ellipse">
            <a:avLst/>
          </a:prstGeom>
          <a:solidFill>
            <a:srgbClr val="3333FF"/>
          </a:solidFill>
          <a:ln w="9525">
            <a:solidFill>
              <a:schemeClr val="tx1"/>
            </a:solidFill>
            <a:round/>
            <a:headEnd/>
            <a:tailEnd/>
          </a:ln>
          <a:effectLst/>
        </p:spPr>
        <p:txBody>
          <a:bodyPr wrap="none" anchor="ctr"/>
          <a:lstStyle/>
          <a:p>
            <a:pPr algn="ctr"/>
            <a:r>
              <a:rPr lang="fr-CH" sz="1800" b="1">
                <a:solidFill>
                  <a:schemeClr val="bg1"/>
                </a:solidFill>
                <a:effectLst>
                  <a:outerShdw blurRad="38100" dist="38100" dir="2700000" algn="tl">
                    <a:srgbClr val="000000"/>
                  </a:outerShdw>
                </a:effectLst>
              </a:rPr>
              <a:t>Education</a:t>
            </a:r>
            <a:endParaRPr lang="en-GB" sz="1800" b="1">
              <a:solidFill>
                <a:schemeClr val="bg1"/>
              </a:solidFill>
              <a:effectLst>
                <a:outerShdw blurRad="38100" dist="38100" dir="2700000" algn="tl">
                  <a:srgbClr val="000000"/>
                </a:outerShdw>
              </a:effectLst>
            </a:endParaRPr>
          </a:p>
        </p:txBody>
      </p:sp>
      <p:sp>
        <p:nvSpPr>
          <p:cNvPr id="44052" name="Line 1044"/>
          <p:cNvSpPr>
            <a:spLocks noChangeShapeType="1"/>
          </p:cNvSpPr>
          <p:nvPr/>
        </p:nvSpPr>
        <p:spPr bwMode="auto">
          <a:xfrm>
            <a:off x="2971800" y="3505200"/>
            <a:ext cx="0" cy="304800"/>
          </a:xfrm>
          <a:prstGeom prst="line">
            <a:avLst/>
          </a:prstGeom>
          <a:noFill/>
          <a:ln w="9525">
            <a:solidFill>
              <a:srgbClr val="FF0000"/>
            </a:solidFill>
            <a:round/>
            <a:headEnd/>
            <a:tailEnd type="triangle" w="med" len="med"/>
          </a:ln>
          <a:effectLst/>
        </p:spPr>
        <p:txBody>
          <a:bodyPr/>
          <a:lstStyle/>
          <a:p>
            <a:endParaRPr lang="en-US"/>
          </a:p>
        </p:txBody>
      </p:sp>
      <p:sp>
        <p:nvSpPr>
          <p:cNvPr id="44053" name="Line 1045"/>
          <p:cNvSpPr>
            <a:spLocks noChangeShapeType="1"/>
          </p:cNvSpPr>
          <p:nvPr/>
        </p:nvSpPr>
        <p:spPr bwMode="auto">
          <a:xfrm>
            <a:off x="3657600" y="3505200"/>
            <a:ext cx="381000" cy="1371600"/>
          </a:xfrm>
          <a:prstGeom prst="line">
            <a:avLst/>
          </a:prstGeom>
          <a:noFill/>
          <a:ln w="9525">
            <a:solidFill>
              <a:srgbClr val="FF0000"/>
            </a:solidFill>
            <a:round/>
            <a:headEnd/>
            <a:tailEnd type="triangle" w="med" len="med"/>
          </a:ln>
          <a:effectLst/>
        </p:spPr>
        <p:txBody>
          <a:bodyPr/>
          <a:lstStyle/>
          <a:p>
            <a:endParaRPr lang="en-US"/>
          </a:p>
        </p:txBody>
      </p:sp>
      <p:sp>
        <p:nvSpPr>
          <p:cNvPr id="44054" name="Line 1046"/>
          <p:cNvSpPr>
            <a:spLocks noChangeShapeType="1"/>
          </p:cNvSpPr>
          <p:nvPr/>
        </p:nvSpPr>
        <p:spPr bwMode="auto">
          <a:xfrm flipH="1">
            <a:off x="1981200" y="3505200"/>
            <a:ext cx="304800" cy="1447800"/>
          </a:xfrm>
          <a:prstGeom prst="line">
            <a:avLst/>
          </a:prstGeom>
          <a:noFill/>
          <a:ln w="9525">
            <a:solidFill>
              <a:srgbClr val="FF0000"/>
            </a:solidFill>
            <a:round/>
            <a:headEnd/>
            <a:tailEnd type="triangle" w="med" len="med"/>
          </a:ln>
          <a:effectLst/>
        </p:spPr>
        <p:txBody>
          <a:bodyPr/>
          <a:lstStyle/>
          <a:p>
            <a:endParaRPr lang="en-US"/>
          </a:p>
        </p:txBody>
      </p:sp>
      <p:sp>
        <p:nvSpPr>
          <p:cNvPr id="44055" name="Line 1047"/>
          <p:cNvSpPr>
            <a:spLocks noChangeShapeType="1"/>
          </p:cNvSpPr>
          <p:nvPr/>
        </p:nvSpPr>
        <p:spPr bwMode="auto">
          <a:xfrm flipH="1">
            <a:off x="1600200" y="3505200"/>
            <a:ext cx="304800" cy="381000"/>
          </a:xfrm>
          <a:prstGeom prst="line">
            <a:avLst/>
          </a:prstGeom>
          <a:noFill/>
          <a:ln w="9525">
            <a:solidFill>
              <a:srgbClr val="FF0000"/>
            </a:solidFill>
            <a:round/>
            <a:headEnd/>
            <a:tailEnd type="triangle" w="med" len="med"/>
          </a:ln>
          <a:effectLst/>
        </p:spPr>
        <p:txBody>
          <a:bodyPr/>
          <a:lstStyle/>
          <a:p>
            <a:endParaRPr lang="en-US"/>
          </a:p>
        </p:txBody>
      </p:sp>
      <p:sp>
        <p:nvSpPr>
          <p:cNvPr id="44056" name="Rectangle 1048"/>
          <p:cNvSpPr>
            <a:spLocks noChangeArrowheads="1"/>
          </p:cNvSpPr>
          <p:nvPr/>
        </p:nvSpPr>
        <p:spPr bwMode="auto">
          <a:xfrm>
            <a:off x="8382000" y="228600"/>
            <a:ext cx="457200" cy="381000"/>
          </a:xfrm>
          <a:prstGeom prst="rect">
            <a:avLst/>
          </a:prstGeom>
          <a:solidFill>
            <a:srgbClr val="003399"/>
          </a:solidFill>
          <a:ln w="9525">
            <a:solidFill>
              <a:schemeClr val="tx1"/>
            </a:solidFill>
            <a:miter lim="800000"/>
            <a:headEnd/>
            <a:tailEnd/>
          </a:ln>
          <a:effectLst/>
        </p:spPr>
        <p:txBody>
          <a:bodyPr wrap="none" anchor="ctr"/>
          <a:lstStyle/>
          <a:p>
            <a:pPr algn="ctr"/>
            <a:r>
              <a:rPr lang="fr-CH" sz="1800">
                <a:solidFill>
                  <a:srgbClr val="FFCC00"/>
                </a:solidFill>
              </a:rPr>
              <a:t>7</a:t>
            </a:r>
            <a:endParaRPr lang="en-US" sz="1800">
              <a:solidFill>
                <a:srgbClr val="FFCC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499"/>
                                          </p:stCondLst>
                                        </p:cTn>
                                        <p:tgtEl>
                                          <p:spTgt spid="44041"/>
                                        </p:tgtEl>
                                        <p:attrNameLst>
                                          <p:attrName>style.visibility</p:attrName>
                                        </p:attrNameLst>
                                      </p:cBhvr>
                                      <p:to>
                                        <p:strVal val="visible"/>
                                      </p:to>
                                    </p:set>
                                  </p:childTnLst>
                                </p:cTn>
                              </p:par>
                            </p:childTnLst>
                          </p:cTn>
                        </p:par>
                        <p:par>
                          <p:cTn id="7" fill="hold">
                            <p:stCondLst>
                              <p:cond delay="500"/>
                            </p:stCondLst>
                            <p:childTnLst>
                              <p:par>
                                <p:cTn id="8" presetID="1" presetClass="entr" presetSubtype="0" fill="hold" grpId="0" nodeType="afterEffect">
                                  <p:stCondLst>
                                    <p:cond delay="0"/>
                                  </p:stCondLst>
                                  <p:childTnLst>
                                    <p:set>
                                      <p:cBhvr>
                                        <p:cTn id="9" dur="1" fill="hold">
                                          <p:stCondLst>
                                            <p:cond delay="499"/>
                                          </p:stCondLst>
                                        </p:cTn>
                                        <p:tgtEl>
                                          <p:spTgt spid="44042"/>
                                        </p:tgtEl>
                                        <p:attrNameLst>
                                          <p:attrName>style.visibility</p:attrName>
                                        </p:attrNameLst>
                                      </p:cBhvr>
                                      <p:to>
                                        <p:strVal val="visible"/>
                                      </p:to>
                                    </p:set>
                                  </p:childTnLst>
                                </p:cTn>
                              </p:par>
                            </p:childTnLst>
                          </p:cTn>
                        </p:par>
                        <p:par>
                          <p:cTn id="10" fill="hold">
                            <p:stCondLst>
                              <p:cond delay="1000"/>
                            </p:stCondLst>
                            <p:childTnLst>
                              <p:par>
                                <p:cTn id="11" presetID="9" presetClass="entr" presetSubtype="0" fill="hold" grpId="0" nodeType="afterEffect">
                                  <p:stCondLst>
                                    <p:cond delay="0"/>
                                  </p:stCondLst>
                                  <p:childTnLst>
                                    <p:set>
                                      <p:cBhvr>
                                        <p:cTn id="12" dur="1" fill="hold">
                                          <p:stCondLst>
                                            <p:cond delay="0"/>
                                          </p:stCondLst>
                                        </p:cTn>
                                        <p:tgtEl>
                                          <p:spTgt spid="44040"/>
                                        </p:tgtEl>
                                        <p:attrNameLst>
                                          <p:attrName>style.visibility</p:attrName>
                                        </p:attrNameLst>
                                      </p:cBhvr>
                                      <p:to>
                                        <p:strVal val="visible"/>
                                      </p:to>
                                    </p:set>
                                    <p:animEffect transition="in" filter="dissolve">
                                      <p:cBhvr>
                                        <p:cTn id="13" dur="500"/>
                                        <p:tgtEl>
                                          <p:spTgt spid="44040"/>
                                        </p:tgtEl>
                                      </p:cBhvr>
                                    </p:animEffect>
                                  </p:childTnLst>
                                </p:cTn>
                              </p:par>
                            </p:childTnLst>
                          </p:cTn>
                        </p:par>
                        <p:par>
                          <p:cTn id="14" fill="hold">
                            <p:stCondLst>
                              <p:cond delay="1500"/>
                            </p:stCondLst>
                            <p:childTnLst>
                              <p:par>
                                <p:cTn id="15" presetID="9" presetClass="entr" presetSubtype="0" fill="hold" grpId="0" nodeType="afterEffect">
                                  <p:stCondLst>
                                    <p:cond delay="0"/>
                                  </p:stCondLst>
                                  <p:childTnLst>
                                    <p:set>
                                      <p:cBhvr>
                                        <p:cTn id="16" dur="1" fill="hold">
                                          <p:stCondLst>
                                            <p:cond delay="0"/>
                                          </p:stCondLst>
                                        </p:cTn>
                                        <p:tgtEl>
                                          <p:spTgt spid="44043"/>
                                        </p:tgtEl>
                                        <p:attrNameLst>
                                          <p:attrName>style.visibility</p:attrName>
                                        </p:attrNameLst>
                                      </p:cBhvr>
                                      <p:to>
                                        <p:strVal val="visible"/>
                                      </p:to>
                                    </p:set>
                                    <p:animEffect transition="in" filter="dissolve">
                                      <p:cBhvr>
                                        <p:cTn id="17" dur="500"/>
                                        <p:tgtEl>
                                          <p:spTgt spid="44043"/>
                                        </p:tgtEl>
                                      </p:cBhvr>
                                    </p:animEffect>
                                  </p:childTnLst>
                                </p:cTn>
                              </p:par>
                            </p:childTnLst>
                          </p:cTn>
                        </p:par>
                        <p:par>
                          <p:cTn id="18" fill="hold">
                            <p:stCondLst>
                              <p:cond delay="2000"/>
                            </p:stCondLst>
                            <p:childTnLst>
                              <p:par>
                                <p:cTn id="19" presetID="9" presetClass="entr" presetSubtype="0" fill="hold" grpId="0" nodeType="afterEffect">
                                  <p:stCondLst>
                                    <p:cond delay="0"/>
                                  </p:stCondLst>
                                  <p:childTnLst>
                                    <p:set>
                                      <p:cBhvr>
                                        <p:cTn id="20" dur="1" fill="hold">
                                          <p:stCondLst>
                                            <p:cond delay="0"/>
                                          </p:stCondLst>
                                        </p:cTn>
                                        <p:tgtEl>
                                          <p:spTgt spid="44044"/>
                                        </p:tgtEl>
                                        <p:attrNameLst>
                                          <p:attrName>style.visibility</p:attrName>
                                        </p:attrNameLst>
                                      </p:cBhvr>
                                      <p:to>
                                        <p:strVal val="visible"/>
                                      </p:to>
                                    </p:set>
                                    <p:animEffect transition="in" filter="dissolve">
                                      <p:cBhvr>
                                        <p:cTn id="21" dur="500"/>
                                        <p:tgtEl>
                                          <p:spTgt spid="44044"/>
                                        </p:tgtEl>
                                      </p:cBhvr>
                                    </p:animEffect>
                                  </p:childTnLst>
                                </p:cTn>
                              </p:par>
                            </p:childTnLst>
                          </p:cTn>
                        </p:par>
                        <p:par>
                          <p:cTn id="22" fill="hold">
                            <p:stCondLst>
                              <p:cond delay="2500"/>
                            </p:stCondLst>
                            <p:childTnLst>
                              <p:par>
                                <p:cTn id="23" presetID="9" presetClass="entr" presetSubtype="0" fill="hold" grpId="0" nodeType="afterEffect">
                                  <p:stCondLst>
                                    <p:cond delay="0"/>
                                  </p:stCondLst>
                                  <p:childTnLst>
                                    <p:set>
                                      <p:cBhvr>
                                        <p:cTn id="24" dur="1" fill="hold">
                                          <p:stCondLst>
                                            <p:cond delay="0"/>
                                          </p:stCondLst>
                                        </p:cTn>
                                        <p:tgtEl>
                                          <p:spTgt spid="44045"/>
                                        </p:tgtEl>
                                        <p:attrNameLst>
                                          <p:attrName>style.visibility</p:attrName>
                                        </p:attrNameLst>
                                      </p:cBhvr>
                                      <p:to>
                                        <p:strVal val="visible"/>
                                      </p:to>
                                    </p:set>
                                    <p:animEffect transition="in" filter="dissolve">
                                      <p:cBhvr>
                                        <p:cTn id="25" dur="500"/>
                                        <p:tgtEl>
                                          <p:spTgt spid="44045"/>
                                        </p:tgtEl>
                                      </p:cBhvr>
                                    </p:animEffect>
                                  </p:childTnLst>
                                </p:cTn>
                              </p:par>
                            </p:childTnLst>
                          </p:cTn>
                        </p:par>
                      </p:childTnLst>
                    </p:cTn>
                  </p:par>
                  <p:par>
                    <p:cTn id="26" fill="hold">
                      <p:stCondLst>
                        <p:cond delay="indefinite"/>
                      </p:stCondLst>
                      <p:childTnLst>
                        <p:par>
                          <p:cTn id="27" fill="hold">
                            <p:stCondLst>
                              <p:cond delay="0"/>
                            </p:stCondLst>
                            <p:childTnLst>
                              <p:par>
                                <p:cTn id="28" presetID="9" presetClass="entr" presetSubtype="0" fill="hold" grpId="0" nodeType="clickEffect">
                                  <p:stCondLst>
                                    <p:cond delay="0"/>
                                  </p:stCondLst>
                                  <p:childTnLst>
                                    <p:set>
                                      <p:cBhvr>
                                        <p:cTn id="29" dur="1" fill="hold">
                                          <p:stCondLst>
                                            <p:cond delay="0"/>
                                          </p:stCondLst>
                                        </p:cTn>
                                        <p:tgtEl>
                                          <p:spTgt spid="44047"/>
                                        </p:tgtEl>
                                        <p:attrNameLst>
                                          <p:attrName>style.visibility</p:attrName>
                                        </p:attrNameLst>
                                      </p:cBhvr>
                                      <p:to>
                                        <p:strVal val="visible"/>
                                      </p:to>
                                    </p:set>
                                    <p:animEffect transition="in" filter="dissolve">
                                      <p:cBhvr>
                                        <p:cTn id="30" dur="500"/>
                                        <p:tgtEl>
                                          <p:spTgt spid="44047"/>
                                        </p:tgtEl>
                                      </p:cBhvr>
                                    </p:animEffect>
                                  </p:childTnLst>
                                </p:cTn>
                              </p:par>
                            </p:childTnLst>
                          </p:cTn>
                        </p:par>
                        <p:par>
                          <p:cTn id="31" fill="hold">
                            <p:stCondLst>
                              <p:cond delay="500"/>
                            </p:stCondLst>
                            <p:childTnLst>
                              <p:par>
                                <p:cTn id="32" presetID="9" presetClass="entr" presetSubtype="0" fill="hold" grpId="0" nodeType="afterEffect">
                                  <p:stCondLst>
                                    <p:cond delay="0"/>
                                  </p:stCondLst>
                                  <p:childTnLst>
                                    <p:set>
                                      <p:cBhvr>
                                        <p:cTn id="33" dur="1" fill="hold">
                                          <p:stCondLst>
                                            <p:cond delay="0"/>
                                          </p:stCondLst>
                                        </p:cTn>
                                        <p:tgtEl>
                                          <p:spTgt spid="44046"/>
                                        </p:tgtEl>
                                        <p:attrNameLst>
                                          <p:attrName>style.visibility</p:attrName>
                                        </p:attrNameLst>
                                      </p:cBhvr>
                                      <p:to>
                                        <p:strVal val="visible"/>
                                      </p:to>
                                    </p:set>
                                    <p:animEffect transition="in" filter="dissolve">
                                      <p:cBhvr>
                                        <p:cTn id="34" dur="500"/>
                                        <p:tgtEl>
                                          <p:spTgt spid="44046"/>
                                        </p:tgtEl>
                                      </p:cBhvr>
                                    </p:animEffect>
                                  </p:childTnLst>
                                </p:cTn>
                              </p:par>
                            </p:childTnLst>
                          </p:cTn>
                        </p:par>
                        <p:par>
                          <p:cTn id="35" fill="hold">
                            <p:stCondLst>
                              <p:cond delay="1000"/>
                            </p:stCondLst>
                            <p:childTnLst>
                              <p:par>
                                <p:cTn id="36" presetID="9" presetClass="entr" presetSubtype="0" fill="hold" grpId="0" nodeType="afterEffect">
                                  <p:stCondLst>
                                    <p:cond delay="0"/>
                                  </p:stCondLst>
                                  <p:childTnLst>
                                    <p:set>
                                      <p:cBhvr>
                                        <p:cTn id="37" dur="1" fill="hold">
                                          <p:stCondLst>
                                            <p:cond delay="0"/>
                                          </p:stCondLst>
                                        </p:cTn>
                                        <p:tgtEl>
                                          <p:spTgt spid="44055"/>
                                        </p:tgtEl>
                                        <p:attrNameLst>
                                          <p:attrName>style.visibility</p:attrName>
                                        </p:attrNameLst>
                                      </p:cBhvr>
                                      <p:to>
                                        <p:strVal val="visible"/>
                                      </p:to>
                                    </p:set>
                                    <p:animEffect transition="in" filter="dissolve">
                                      <p:cBhvr>
                                        <p:cTn id="38" dur="500"/>
                                        <p:tgtEl>
                                          <p:spTgt spid="44055"/>
                                        </p:tgtEl>
                                      </p:cBhvr>
                                    </p:animEffect>
                                  </p:childTnLst>
                                </p:cTn>
                              </p:par>
                            </p:childTnLst>
                          </p:cTn>
                        </p:par>
                        <p:par>
                          <p:cTn id="39" fill="hold">
                            <p:stCondLst>
                              <p:cond delay="1500"/>
                            </p:stCondLst>
                            <p:childTnLst>
                              <p:par>
                                <p:cTn id="40" presetID="15" presetClass="entr" presetSubtype="0" fill="hold" grpId="0" nodeType="afterEffect">
                                  <p:stCondLst>
                                    <p:cond delay="0"/>
                                  </p:stCondLst>
                                  <p:childTnLst>
                                    <p:set>
                                      <p:cBhvr>
                                        <p:cTn id="41" dur="1" fill="hold">
                                          <p:stCondLst>
                                            <p:cond delay="0"/>
                                          </p:stCondLst>
                                        </p:cTn>
                                        <p:tgtEl>
                                          <p:spTgt spid="44048"/>
                                        </p:tgtEl>
                                        <p:attrNameLst>
                                          <p:attrName>style.visibility</p:attrName>
                                        </p:attrNameLst>
                                      </p:cBhvr>
                                      <p:to>
                                        <p:strVal val="visible"/>
                                      </p:to>
                                    </p:set>
                                    <p:anim calcmode="lin" valueType="num">
                                      <p:cBhvr>
                                        <p:cTn id="42" dur="1000" fill="hold"/>
                                        <p:tgtEl>
                                          <p:spTgt spid="44048"/>
                                        </p:tgtEl>
                                        <p:attrNameLst>
                                          <p:attrName>ppt_w</p:attrName>
                                        </p:attrNameLst>
                                      </p:cBhvr>
                                      <p:tavLst>
                                        <p:tav tm="0">
                                          <p:val>
                                            <p:fltVal val="0"/>
                                          </p:val>
                                        </p:tav>
                                        <p:tav tm="100000">
                                          <p:val>
                                            <p:strVal val="#ppt_w"/>
                                          </p:val>
                                        </p:tav>
                                      </p:tavLst>
                                    </p:anim>
                                    <p:anim calcmode="lin" valueType="num">
                                      <p:cBhvr>
                                        <p:cTn id="43" dur="1000" fill="hold"/>
                                        <p:tgtEl>
                                          <p:spTgt spid="44048"/>
                                        </p:tgtEl>
                                        <p:attrNameLst>
                                          <p:attrName>ppt_h</p:attrName>
                                        </p:attrNameLst>
                                      </p:cBhvr>
                                      <p:tavLst>
                                        <p:tav tm="0">
                                          <p:val>
                                            <p:fltVal val="0"/>
                                          </p:val>
                                        </p:tav>
                                        <p:tav tm="100000">
                                          <p:val>
                                            <p:strVal val="#ppt_h"/>
                                          </p:val>
                                        </p:tav>
                                      </p:tavLst>
                                    </p:anim>
                                    <p:anim calcmode="lin" valueType="num">
                                      <p:cBhvr>
                                        <p:cTn id="44" dur="1000" fill="hold"/>
                                        <p:tgtEl>
                                          <p:spTgt spid="44048"/>
                                        </p:tgtEl>
                                        <p:attrNameLst>
                                          <p:attrName>ppt_x</p:attrName>
                                        </p:attrNameLst>
                                      </p:cBhvr>
                                      <p:tavLst>
                                        <p:tav tm="0" fmla="#ppt_x+(cos(-2*pi*(1-$))*-#ppt_x-sin(-2*pi*(1-$))*(1-#ppt_y))*(1-$)">
                                          <p:val>
                                            <p:fltVal val="0"/>
                                          </p:val>
                                        </p:tav>
                                        <p:tav tm="100000">
                                          <p:val>
                                            <p:fltVal val="1"/>
                                          </p:val>
                                        </p:tav>
                                      </p:tavLst>
                                    </p:anim>
                                    <p:anim calcmode="lin" valueType="num">
                                      <p:cBhvr>
                                        <p:cTn id="45" dur="1000" fill="hold"/>
                                        <p:tgtEl>
                                          <p:spTgt spid="44048"/>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46" fill="hold">
                      <p:stCondLst>
                        <p:cond delay="indefinite"/>
                      </p:stCondLst>
                      <p:childTnLst>
                        <p:par>
                          <p:cTn id="47" fill="hold">
                            <p:stCondLst>
                              <p:cond delay="0"/>
                            </p:stCondLst>
                            <p:childTnLst>
                              <p:par>
                                <p:cTn id="48" presetID="9" presetClass="entr" presetSubtype="0" fill="hold" grpId="0" nodeType="clickEffect">
                                  <p:stCondLst>
                                    <p:cond delay="0"/>
                                  </p:stCondLst>
                                  <p:childTnLst>
                                    <p:set>
                                      <p:cBhvr>
                                        <p:cTn id="49" dur="1" fill="hold">
                                          <p:stCondLst>
                                            <p:cond delay="0"/>
                                          </p:stCondLst>
                                        </p:cTn>
                                        <p:tgtEl>
                                          <p:spTgt spid="44054"/>
                                        </p:tgtEl>
                                        <p:attrNameLst>
                                          <p:attrName>style.visibility</p:attrName>
                                        </p:attrNameLst>
                                      </p:cBhvr>
                                      <p:to>
                                        <p:strVal val="visible"/>
                                      </p:to>
                                    </p:set>
                                    <p:animEffect transition="in" filter="dissolve">
                                      <p:cBhvr>
                                        <p:cTn id="50" dur="500"/>
                                        <p:tgtEl>
                                          <p:spTgt spid="44054"/>
                                        </p:tgtEl>
                                      </p:cBhvr>
                                    </p:animEffect>
                                  </p:childTnLst>
                                </p:cTn>
                              </p:par>
                            </p:childTnLst>
                          </p:cTn>
                        </p:par>
                        <p:par>
                          <p:cTn id="51" fill="hold">
                            <p:stCondLst>
                              <p:cond delay="500"/>
                            </p:stCondLst>
                            <p:childTnLst>
                              <p:par>
                                <p:cTn id="52" presetID="15" presetClass="entr" presetSubtype="0" fill="hold" grpId="0" nodeType="afterEffect">
                                  <p:stCondLst>
                                    <p:cond delay="0"/>
                                  </p:stCondLst>
                                  <p:childTnLst>
                                    <p:set>
                                      <p:cBhvr>
                                        <p:cTn id="53" dur="1" fill="hold">
                                          <p:stCondLst>
                                            <p:cond delay="0"/>
                                          </p:stCondLst>
                                        </p:cTn>
                                        <p:tgtEl>
                                          <p:spTgt spid="44049"/>
                                        </p:tgtEl>
                                        <p:attrNameLst>
                                          <p:attrName>style.visibility</p:attrName>
                                        </p:attrNameLst>
                                      </p:cBhvr>
                                      <p:to>
                                        <p:strVal val="visible"/>
                                      </p:to>
                                    </p:set>
                                    <p:anim calcmode="lin" valueType="num">
                                      <p:cBhvr>
                                        <p:cTn id="54" dur="1000" fill="hold"/>
                                        <p:tgtEl>
                                          <p:spTgt spid="44049"/>
                                        </p:tgtEl>
                                        <p:attrNameLst>
                                          <p:attrName>ppt_w</p:attrName>
                                        </p:attrNameLst>
                                      </p:cBhvr>
                                      <p:tavLst>
                                        <p:tav tm="0">
                                          <p:val>
                                            <p:fltVal val="0"/>
                                          </p:val>
                                        </p:tav>
                                        <p:tav tm="100000">
                                          <p:val>
                                            <p:strVal val="#ppt_w"/>
                                          </p:val>
                                        </p:tav>
                                      </p:tavLst>
                                    </p:anim>
                                    <p:anim calcmode="lin" valueType="num">
                                      <p:cBhvr>
                                        <p:cTn id="55" dur="1000" fill="hold"/>
                                        <p:tgtEl>
                                          <p:spTgt spid="44049"/>
                                        </p:tgtEl>
                                        <p:attrNameLst>
                                          <p:attrName>ppt_h</p:attrName>
                                        </p:attrNameLst>
                                      </p:cBhvr>
                                      <p:tavLst>
                                        <p:tav tm="0">
                                          <p:val>
                                            <p:fltVal val="0"/>
                                          </p:val>
                                        </p:tav>
                                        <p:tav tm="100000">
                                          <p:val>
                                            <p:strVal val="#ppt_h"/>
                                          </p:val>
                                        </p:tav>
                                      </p:tavLst>
                                    </p:anim>
                                    <p:anim calcmode="lin" valueType="num">
                                      <p:cBhvr>
                                        <p:cTn id="56" dur="1000" fill="hold"/>
                                        <p:tgtEl>
                                          <p:spTgt spid="44049"/>
                                        </p:tgtEl>
                                        <p:attrNameLst>
                                          <p:attrName>ppt_x</p:attrName>
                                        </p:attrNameLst>
                                      </p:cBhvr>
                                      <p:tavLst>
                                        <p:tav tm="0" fmla="#ppt_x+(cos(-2*pi*(1-$))*-#ppt_x-sin(-2*pi*(1-$))*(1-#ppt_y))*(1-$)">
                                          <p:val>
                                            <p:fltVal val="0"/>
                                          </p:val>
                                        </p:tav>
                                        <p:tav tm="100000">
                                          <p:val>
                                            <p:fltVal val="1"/>
                                          </p:val>
                                        </p:tav>
                                      </p:tavLst>
                                    </p:anim>
                                    <p:anim calcmode="lin" valueType="num">
                                      <p:cBhvr>
                                        <p:cTn id="57" dur="1000" fill="hold"/>
                                        <p:tgtEl>
                                          <p:spTgt spid="44049"/>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58" fill="hold">
                      <p:stCondLst>
                        <p:cond delay="indefinite"/>
                      </p:stCondLst>
                      <p:childTnLst>
                        <p:par>
                          <p:cTn id="59" fill="hold">
                            <p:stCondLst>
                              <p:cond delay="0"/>
                            </p:stCondLst>
                            <p:childTnLst>
                              <p:par>
                                <p:cTn id="60" presetID="9" presetClass="entr" presetSubtype="0" fill="hold" grpId="0" nodeType="clickEffect">
                                  <p:stCondLst>
                                    <p:cond delay="0"/>
                                  </p:stCondLst>
                                  <p:childTnLst>
                                    <p:set>
                                      <p:cBhvr>
                                        <p:cTn id="61" dur="1" fill="hold">
                                          <p:stCondLst>
                                            <p:cond delay="0"/>
                                          </p:stCondLst>
                                        </p:cTn>
                                        <p:tgtEl>
                                          <p:spTgt spid="44052"/>
                                        </p:tgtEl>
                                        <p:attrNameLst>
                                          <p:attrName>style.visibility</p:attrName>
                                        </p:attrNameLst>
                                      </p:cBhvr>
                                      <p:to>
                                        <p:strVal val="visible"/>
                                      </p:to>
                                    </p:set>
                                    <p:animEffect transition="in" filter="dissolve">
                                      <p:cBhvr>
                                        <p:cTn id="62" dur="500"/>
                                        <p:tgtEl>
                                          <p:spTgt spid="44052"/>
                                        </p:tgtEl>
                                      </p:cBhvr>
                                    </p:animEffect>
                                  </p:childTnLst>
                                </p:cTn>
                              </p:par>
                            </p:childTnLst>
                          </p:cTn>
                        </p:par>
                        <p:par>
                          <p:cTn id="63" fill="hold">
                            <p:stCondLst>
                              <p:cond delay="500"/>
                            </p:stCondLst>
                            <p:childTnLst>
                              <p:par>
                                <p:cTn id="64" presetID="15" presetClass="entr" presetSubtype="0" fill="hold" grpId="0" nodeType="afterEffect">
                                  <p:stCondLst>
                                    <p:cond delay="0"/>
                                  </p:stCondLst>
                                  <p:childTnLst>
                                    <p:set>
                                      <p:cBhvr>
                                        <p:cTn id="65" dur="1" fill="hold">
                                          <p:stCondLst>
                                            <p:cond delay="0"/>
                                          </p:stCondLst>
                                        </p:cTn>
                                        <p:tgtEl>
                                          <p:spTgt spid="44051"/>
                                        </p:tgtEl>
                                        <p:attrNameLst>
                                          <p:attrName>style.visibility</p:attrName>
                                        </p:attrNameLst>
                                      </p:cBhvr>
                                      <p:to>
                                        <p:strVal val="visible"/>
                                      </p:to>
                                    </p:set>
                                    <p:anim calcmode="lin" valueType="num">
                                      <p:cBhvr>
                                        <p:cTn id="66" dur="1000" fill="hold"/>
                                        <p:tgtEl>
                                          <p:spTgt spid="44051"/>
                                        </p:tgtEl>
                                        <p:attrNameLst>
                                          <p:attrName>ppt_w</p:attrName>
                                        </p:attrNameLst>
                                      </p:cBhvr>
                                      <p:tavLst>
                                        <p:tav tm="0">
                                          <p:val>
                                            <p:fltVal val="0"/>
                                          </p:val>
                                        </p:tav>
                                        <p:tav tm="100000">
                                          <p:val>
                                            <p:strVal val="#ppt_w"/>
                                          </p:val>
                                        </p:tav>
                                      </p:tavLst>
                                    </p:anim>
                                    <p:anim calcmode="lin" valueType="num">
                                      <p:cBhvr>
                                        <p:cTn id="67" dur="1000" fill="hold"/>
                                        <p:tgtEl>
                                          <p:spTgt spid="44051"/>
                                        </p:tgtEl>
                                        <p:attrNameLst>
                                          <p:attrName>ppt_h</p:attrName>
                                        </p:attrNameLst>
                                      </p:cBhvr>
                                      <p:tavLst>
                                        <p:tav tm="0">
                                          <p:val>
                                            <p:fltVal val="0"/>
                                          </p:val>
                                        </p:tav>
                                        <p:tav tm="100000">
                                          <p:val>
                                            <p:strVal val="#ppt_h"/>
                                          </p:val>
                                        </p:tav>
                                      </p:tavLst>
                                    </p:anim>
                                    <p:anim calcmode="lin" valueType="num">
                                      <p:cBhvr>
                                        <p:cTn id="68" dur="1000" fill="hold"/>
                                        <p:tgtEl>
                                          <p:spTgt spid="44051"/>
                                        </p:tgtEl>
                                        <p:attrNameLst>
                                          <p:attrName>ppt_x</p:attrName>
                                        </p:attrNameLst>
                                      </p:cBhvr>
                                      <p:tavLst>
                                        <p:tav tm="0" fmla="#ppt_x+(cos(-2*pi*(1-$))*-#ppt_x-sin(-2*pi*(1-$))*(1-#ppt_y))*(1-$)">
                                          <p:val>
                                            <p:fltVal val="0"/>
                                          </p:val>
                                        </p:tav>
                                        <p:tav tm="100000">
                                          <p:val>
                                            <p:fltVal val="1"/>
                                          </p:val>
                                        </p:tav>
                                      </p:tavLst>
                                    </p:anim>
                                    <p:anim calcmode="lin" valueType="num">
                                      <p:cBhvr>
                                        <p:cTn id="69" dur="1000" fill="hold"/>
                                        <p:tgtEl>
                                          <p:spTgt spid="44051"/>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70" fill="hold">
                      <p:stCondLst>
                        <p:cond delay="indefinite"/>
                      </p:stCondLst>
                      <p:childTnLst>
                        <p:par>
                          <p:cTn id="71" fill="hold">
                            <p:stCondLst>
                              <p:cond delay="0"/>
                            </p:stCondLst>
                            <p:childTnLst>
                              <p:par>
                                <p:cTn id="72" presetID="9" presetClass="entr" presetSubtype="0" fill="hold" grpId="0" nodeType="clickEffect">
                                  <p:stCondLst>
                                    <p:cond delay="0"/>
                                  </p:stCondLst>
                                  <p:childTnLst>
                                    <p:set>
                                      <p:cBhvr>
                                        <p:cTn id="73" dur="1" fill="hold">
                                          <p:stCondLst>
                                            <p:cond delay="0"/>
                                          </p:stCondLst>
                                        </p:cTn>
                                        <p:tgtEl>
                                          <p:spTgt spid="44053"/>
                                        </p:tgtEl>
                                        <p:attrNameLst>
                                          <p:attrName>style.visibility</p:attrName>
                                        </p:attrNameLst>
                                      </p:cBhvr>
                                      <p:to>
                                        <p:strVal val="visible"/>
                                      </p:to>
                                    </p:set>
                                    <p:animEffect transition="in" filter="dissolve">
                                      <p:cBhvr>
                                        <p:cTn id="74" dur="500"/>
                                        <p:tgtEl>
                                          <p:spTgt spid="44053"/>
                                        </p:tgtEl>
                                      </p:cBhvr>
                                    </p:animEffect>
                                  </p:childTnLst>
                                </p:cTn>
                              </p:par>
                            </p:childTnLst>
                          </p:cTn>
                        </p:par>
                        <p:par>
                          <p:cTn id="75" fill="hold">
                            <p:stCondLst>
                              <p:cond delay="500"/>
                            </p:stCondLst>
                            <p:childTnLst>
                              <p:par>
                                <p:cTn id="76" presetID="15" presetClass="entr" presetSubtype="0" fill="hold" grpId="0" nodeType="afterEffect">
                                  <p:stCondLst>
                                    <p:cond delay="0"/>
                                  </p:stCondLst>
                                  <p:childTnLst>
                                    <p:set>
                                      <p:cBhvr>
                                        <p:cTn id="77" dur="1" fill="hold">
                                          <p:stCondLst>
                                            <p:cond delay="0"/>
                                          </p:stCondLst>
                                        </p:cTn>
                                        <p:tgtEl>
                                          <p:spTgt spid="44050"/>
                                        </p:tgtEl>
                                        <p:attrNameLst>
                                          <p:attrName>style.visibility</p:attrName>
                                        </p:attrNameLst>
                                      </p:cBhvr>
                                      <p:to>
                                        <p:strVal val="visible"/>
                                      </p:to>
                                    </p:set>
                                    <p:anim calcmode="lin" valueType="num">
                                      <p:cBhvr>
                                        <p:cTn id="78" dur="1000" fill="hold"/>
                                        <p:tgtEl>
                                          <p:spTgt spid="44050"/>
                                        </p:tgtEl>
                                        <p:attrNameLst>
                                          <p:attrName>ppt_w</p:attrName>
                                        </p:attrNameLst>
                                      </p:cBhvr>
                                      <p:tavLst>
                                        <p:tav tm="0">
                                          <p:val>
                                            <p:fltVal val="0"/>
                                          </p:val>
                                        </p:tav>
                                        <p:tav tm="100000">
                                          <p:val>
                                            <p:strVal val="#ppt_w"/>
                                          </p:val>
                                        </p:tav>
                                      </p:tavLst>
                                    </p:anim>
                                    <p:anim calcmode="lin" valueType="num">
                                      <p:cBhvr>
                                        <p:cTn id="79" dur="1000" fill="hold"/>
                                        <p:tgtEl>
                                          <p:spTgt spid="44050"/>
                                        </p:tgtEl>
                                        <p:attrNameLst>
                                          <p:attrName>ppt_h</p:attrName>
                                        </p:attrNameLst>
                                      </p:cBhvr>
                                      <p:tavLst>
                                        <p:tav tm="0">
                                          <p:val>
                                            <p:fltVal val="0"/>
                                          </p:val>
                                        </p:tav>
                                        <p:tav tm="100000">
                                          <p:val>
                                            <p:strVal val="#ppt_h"/>
                                          </p:val>
                                        </p:tav>
                                      </p:tavLst>
                                    </p:anim>
                                    <p:anim calcmode="lin" valueType="num">
                                      <p:cBhvr>
                                        <p:cTn id="80" dur="1000" fill="hold"/>
                                        <p:tgtEl>
                                          <p:spTgt spid="44050"/>
                                        </p:tgtEl>
                                        <p:attrNameLst>
                                          <p:attrName>ppt_x</p:attrName>
                                        </p:attrNameLst>
                                      </p:cBhvr>
                                      <p:tavLst>
                                        <p:tav tm="0" fmla="#ppt_x+(cos(-2*pi*(1-$))*-#ppt_x-sin(-2*pi*(1-$))*(1-#ppt_y))*(1-$)">
                                          <p:val>
                                            <p:fltVal val="0"/>
                                          </p:val>
                                        </p:tav>
                                        <p:tav tm="100000">
                                          <p:val>
                                            <p:fltVal val="1"/>
                                          </p:val>
                                        </p:tav>
                                      </p:tavLst>
                                    </p:anim>
                                    <p:anim calcmode="lin" valueType="num">
                                      <p:cBhvr>
                                        <p:cTn id="81" dur="1000" fill="hold"/>
                                        <p:tgtEl>
                                          <p:spTgt spid="44050"/>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040" grpId="0" animBg="1" autoUpdateAnimBg="0"/>
      <p:bldP spid="44041" grpId="0" animBg="1"/>
      <p:bldP spid="44042" grpId="0" animBg="1"/>
      <p:bldP spid="44043" grpId="0" animBg="1"/>
      <p:bldP spid="44044" grpId="0" animBg="1"/>
      <p:bldP spid="44045" grpId="0" animBg="1"/>
      <p:bldP spid="44046" grpId="0" animBg="1" autoUpdateAnimBg="0"/>
      <p:bldP spid="44047" grpId="0" animBg="1"/>
      <p:bldP spid="44048" grpId="0" animBg="1" autoUpdateAnimBg="0"/>
      <p:bldP spid="44049" grpId="0" animBg="1" autoUpdateAnimBg="0"/>
      <p:bldP spid="44050" grpId="0" animBg="1" autoUpdateAnimBg="0"/>
      <p:bldP spid="44051" grpId="0" animBg="1" autoUpdateAnimBg="0"/>
      <p:bldP spid="44052" grpId="0" animBg="1"/>
      <p:bldP spid="44053" grpId="0" animBg="1"/>
      <p:bldP spid="44054" grpId="0" animBg="1"/>
      <p:bldP spid="44055"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work do children do?</a:t>
            </a:r>
            <a:endParaRPr lang="en-US" dirty="0"/>
          </a:p>
        </p:txBody>
      </p:sp>
      <p:sp>
        <p:nvSpPr>
          <p:cNvPr id="3" name="Content Placeholder 2"/>
          <p:cNvSpPr>
            <a:spLocks noGrp="1"/>
          </p:cNvSpPr>
          <p:nvPr>
            <p:ph idx="1"/>
          </p:nvPr>
        </p:nvSpPr>
        <p:spPr/>
        <p:txBody>
          <a:bodyPr/>
          <a:lstStyle/>
          <a:p>
            <a:r>
              <a:rPr lang="en-US" dirty="0" smtClean="0"/>
              <a:t>Large numbers of children work in commercial agriculture, fishing, manufacturing, mining, and domestic service. </a:t>
            </a:r>
          </a:p>
          <a:p>
            <a:endParaRPr lang="en-US" dirty="0"/>
          </a:p>
          <a:p>
            <a:r>
              <a:rPr lang="en-US" dirty="0" smtClean="0"/>
              <a:t>Some children work in illicit activities like the drug trade and prostitution or other traumatic activities such as serving as soldiers.</a:t>
            </a:r>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Child labor involves at least one of the following characteristics:</a:t>
            </a:r>
            <a:br>
              <a:rPr lang="en-US" b="1" dirty="0" smtClean="0"/>
            </a:br>
            <a:endParaRPr lang="en-US" dirty="0"/>
          </a:p>
        </p:txBody>
      </p:sp>
      <p:sp>
        <p:nvSpPr>
          <p:cNvPr id="3" name="Content Placeholder 2"/>
          <p:cNvSpPr>
            <a:spLocks noGrp="1"/>
          </p:cNvSpPr>
          <p:nvPr>
            <p:ph idx="1"/>
          </p:nvPr>
        </p:nvSpPr>
        <p:spPr/>
        <p:txBody>
          <a:bodyPr/>
          <a:lstStyle/>
          <a:p>
            <a:r>
              <a:rPr lang="en-US" dirty="0" smtClean="0"/>
              <a:t>Violates a nation’s minimum age laws </a:t>
            </a:r>
          </a:p>
          <a:p>
            <a:r>
              <a:rPr lang="en-US" dirty="0" smtClean="0"/>
              <a:t>Threatens children’s physical, mental, or emotional well-being </a:t>
            </a:r>
          </a:p>
          <a:p>
            <a:r>
              <a:rPr lang="en-US" dirty="0" smtClean="0"/>
              <a:t>Involves intolerable abuse, such as child slavery, child trafficking, debt bondage, forced labor, or illicit activities </a:t>
            </a:r>
          </a:p>
          <a:p>
            <a:r>
              <a:rPr lang="en-US" dirty="0" smtClean="0"/>
              <a:t>Prevents children from going to school </a:t>
            </a:r>
          </a:p>
          <a:p>
            <a:r>
              <a:rPr lang="en-US" dirty="0" smtClean="0"/>
              <a:t>Uses children to undermine labor standards </a:t>
            </a:r>
          </a:p>
          <a:p>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Causes of Child Labor</a:t>
            </a:r>
            <a:br>
              <a:rPr lang="en-US" b="1" dirty="0" smtClean="0"/>
            </a:br>
            <a:endParaRPr lang="en-US" dirty="0"/>
          </a:p>
        </p:txBody>
      </p:sp>
      <p:sp>
        <p:nvSpPr>
          <p:cNvPr id="3" name="Content Placeholder 2"/>
          <p:cNvSpPr>
            <a:spLocks noGrp="1"/>
          </p:cNvSpPr>
          <p:nvPr>
            <p:ph idx="1"/>
          </p:nvPr>
        </p:nvSpPr>
        <p:spPr/>
        <p:txBody>
          <a:bodyPr/>
          <a:lstStyle/>
          <a:p>
            <a:r>
              <a:rPr lang="en-US" dirty="0" smtClean="0"/>
              <a:t>Child labor persists even though laws and standards to eliminate it exist. Current causes of global child labor are similar to its causes in the U.S. 100 years ago, including poverty, limited access to education, repression of workers’ rights, and limited prohibitions on child labor. </a:t>
            </a:r>
          </a:p>
          <a:p>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Agriculture</a:t>
            </a:r>
            <a:br>
              <a:rPr lang="en-US" b="1" dirty="0" smtClean="0"/>
            </a:br>
            <a:endParaRPr lang="en-US" dirty="0"/>
          </a:p>
        </p:txBody>
      </p:sp>
      <p:sp>
        <p:nvSpPr>
          <p:cNvPr id="3" name="Content Placeholder 2"/>
          <p:cNvSpPr>
            <a:spLocks noGrp="1"/>
          </p:cNvSpPr>
          <p:nvPr>
            <p:ph idx="1"/>
          </p:nvPr>
        </p:nvSpPr>
        <p:spPr/>
        <p:txBody>
          <a:bodyPr>
            <a:normAutofit fontScale="77500" lnSpcReduction="20000"/>
          </a:bodyPr>
          <a:lstStyle/>
          <a:p>
            <a:r>
              <a:rPr lang="en-US" dirty="0" smtClean="0"/>
              <a:t>Nearly 70% of child labor occurs in agriculture, fishing, hunting, and forestry. Children have been found harvesting:</a:t>
            </a:r>
          </a:p>
          <a:p>
            <a:r>
              <a:rPr lang="en-US" b="1" dirty="0" smtClean="0"/>
              <a:t>bananas</a:t>
            </a:r>
            <a:r>
              <a:rPr lang="en-US" dirty="0" smtClean="0"/>
              <a:t> in Ecuador </a:t>
            </a:r>
          </a:p>
          <a:p>
            <a:r>
              <a:rPr lang="en-US" b="1" dirty="0" smtClean="0"/>
              <a:t>cotton</a:t>
            </a:r>
            <a:r>
              <a:rPr lang="en-US" dirty="0" smtClean="0"/>
              <a:t> in Egypt and Benin </a:t>
            </a:r>
          </a:p>
          <a:p>
            <a:r>
              <a:rPr lang="en-US" b="1" dirty="0" smtClean="0"/>
              <a:t>cut flowers </a:t>
            </a:r>
            <a:r>
              <a:rPr lang="en-US" dirty="0" smtClean="0"/>
              <a:t>in Colombia </a:t>
            </a:r>
          </a:p>
          <a:p>
            <a:r>
              <a:rPr lang="en-US" b="1" dirty="0" smtClean="0"/>
              <a:t>oranges</a:t>
            </a:r>
            <a:r>
              <a:rPr lang="en-US" dirty="0" smtClean="0"/>
              <a:t> in Brazil </a:t>
            </a:r>
          </a:p>
          <a:p>
            <a:r>
              <a:rPr lang="en-US" b="1" dirty="0" smtClean="0"/>
              <a:t>cocoa</a:t>
            </a:r>
            <a:r>
              <a:rPr lang="en-US" dirty="0" smtClean="0"/>
              <a:t> in the Ivory Coast </a:t>
            </a:r>
          </a:p>
          <a:p>
            <a:r>
              <a:rPr lang="en-US" b="1" dirty="0" smtClean="0"/>
              <a:t>tea</a:t>
            </a:r>
            <a:r>
              <a:rPr lang="en-US" dirty="0" smtClean="0"/>
              <a:t> in Argentina and Bangladesh </a:t>
            </a:r>
          </a:p>
          <a:p>
            <a:r>
              <a:rPr lang="en-US" b="1" dirty="0" smtClean="0"/>
              <a:t>fruits and vegetables </a:t>
            </a:r>
            <a:r>
              <a:rPr lang="en-US" dirty="0" smtClean="0"/>
              <a:t>in the U.S. </a:t>
            </a:r>
          </a:p>
          <a:p>
            <a:r>
              <a:rPr lang="en-US" dirty="0" smtClean="0"/>
              <a:t>Children in commercial agriculture can face long hours in extreme temperatures, health risks from pesticides, little or no pay, and inadequate food, water, and sanitation. </a:t>
            </a:r>
          </a:p>
          <a:p>
            <a:endParaRPr lang="en-US"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pex">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Apex">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Apex">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Apex</Template>
  <TotalTime>26</TotalTime>
  <Words>751</Words>
  <Application>Microsoft Office PowerPoint</Application>
  <PresentationFormat>On-screen Show (4:3)</PresentationFormat>
  <Paragraphs>65</Paragraphs>
  <Slides>15</Slides>
  <Notes>0</Notes>
  <HiddenSlides>0</HiddenSlides>
  <MMClips>0</MMClips>
  <ScaleCrop>false</ScaleCrop>
  <HeadingPairs>
    <vt:vector size="4" baseType="variant">
      <vt:variant>
        <vt:lpstr>Theme</vt:lpstr>
      </vt:variant>
      <vt:variant>
        <vt:i4>1</vt:i4>
      </vt:variant>
      <vt:variant>
        <vt:lpstr>Slide Titles</vt:lpstr>
      </vt:variant>
      <vt:variant>
        <vt:i4>15</vt:i4>
      </vt:variant>
    </vt:vector>
  </HeadingPairs>
  <TitlesOfParts>
    <vt:vector size="16" baseType="lpstr">
      <vt:lpstr>Apex</vt:lpstr>
      <vt:lpstr>Child Labor</vt:lpstr>
      <vt:lpstr>What is Child Labor?</vt:lpstr>
      <vt:lpstr>Slide 3</vt:lpstr>
      <vt:lpstr>What is Child Labor?</vt:lpstr>
      <vt:lpstr>Slide 5</vt:lpstr>
      <vt:lpstr>What work do children do?</vt:lpstr>
      <vt:lpstr>Child labor involves at least one of the following characteristics: </vt:lpstr>
      <vt:lpstr>Causes of Child Labor </vt:lpstr>
      <vt:lpstr>Agriculture </vt:lpstr>
      <vt:lpstr>Manufacturing </vt:lpstr>
      <vt:lpstr>Mining and Quarrying </vt:lpstr>
      <vt:lpstr>Domestic Service </vt:lpstr>
      <vt:lpstr>Hotels, Restaurants, and Retail </vt:lpstr>
      <vt:lpstr>“Unconditional Worst Forms” of Child Labor </vt:lpstr>
      <vt:lpstr>Websites: </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Child Labor</dc:title>
  <dc:creator>ast</dc:creator>
  <cp:lastModifiedBy>master</cp:lastModifiedBy>
  <cp:revision>5</cp:revision>
  <dcterms:created xsi:type="dcterms:W3CDTF">2009-02-16T20:48:34Z</dcterms:created>
  <dcterms:modified xsi:type="dcterms:W3CDTF">2009-02-17T18:26:34Z</dcterms:modified>
</cp:coreProperties>
</file>